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5"/>
  </p:notesMasterIdLst>
  <p:sldIdLst>
    <p:sldId id="256" r:id="rId2"/>
    <p:sldId id="317" r:id="rId3"/>
    <p:sldId id="305" r:id="rId4"/>
    <p:sldId id="258" r:id="rId5"/>
    <p:sldId id="260" r:id="rId6"/>
    <p:sldId id="307" r:id="rId7"/>
    <p:sldId id="262" r:id="rId8"/>
    <p:sldId id="312" r:id="rId9"/>
    <p:sldId id="314" r:id="rId10"/>
    <p:sldId id="308" r:id="rId11"/>
    <p:sldId id="313" r:id="rId12"/>
    <p:sldId id="316" r:id="rId13"/>
    <p:sldId id="311" r:id="rId14"/>
    <p:sldId id="319" r:id="rId15"/>
    <p:sldId id="321" r:id="rId16"/>
    <p:sldId id="322" r:id="rId17"/>
    <p:sldId id="323" r:id="rId18"/>
    <p:sldId id="310" r:id="rId19"/>
    <p:sldId id="320" r:id="rId20"/>
    <p:sldId id="326" r:id="rId21"/>
    <p:sldId id="327" r:id="rId22"/>
    <p:sldId id="328" r:id="rId23"/>
    <p:sldId id="325" r:id="rId24"/>
  </p:sldIdLst>
  <p:sldSz cx="9144000" cy="5143500" type="screen16x9"/>
  <p:notesSz cx="6858000" cy="9144000"/>
  <p:embeddedFontLst>
    <p:embeddedFont>
      <p:font typeface="Comfortaa" panose="020B0604020202020204" charset="0"/>
      <p:regular r:id="rId26"/>
      <p:bold r:id="rId27"/>
    </p:embeddedFont>
    <p:embeddedFont>
      <p:font typeface="Fjalla One" panose="02000506040000020004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B60C13-5431-4BA4-9830-A10084CC932F}">
  <a:tblStyle styleId="{6CB60C13-5431-4BA4-9830-A10084CC93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24"/>
  </p:normalViewPr>
  <p:slideViewPr>
    <p:cSldViewPr snapToGrid="0">
      <p:cViewPr varScale="1">
        <p:scale>
          <a:sx n="66" d="100"/>
          <a:sy n="66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7987b2db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7987b2db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42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16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a6341bba7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7a6341bba7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58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42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0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536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62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1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49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94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2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90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362d286f3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362d286f3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124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362d286f3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362d286f3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286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1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0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6784" y="-717200"/>
            <a:ext cx="10122263" cy="6007033"/>
            <a:chOff x="-546784" y="-717200"/>
            <a:chExt cx="10122263" cy="600703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799997">
              <a:off x="-355712" y="-239082"/>
              <a:ext cx="927525" cy="1012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l="10881" b="22958"/>
            <a:stretch/>
          </p:blipFill>
          <p:spPr>
            <a:xfrm>
              <a:off x="0" y="3396975"/>
              <a:ext cx="2024200" cy="1746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8925" y="-218750"/>
              <a:ext cx="492550" cy="59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70000"/>
            </a:blip>
            <a:srcRect t="-4705" b="-4716"/>
            <a:stretch/>
          </p:blipFill>
          <p:spPr>
            <a:xfrm rot="1800034">
              <a:off x="7806965" y="-498943"/>
              <a:ext cx="1234071" cy="1347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1452" y="1824236"/>
              <a:ext cx="613175" cy="68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 amt="25000"/>
            </a:blip>
            <a:srcRect/>
            <a:stretch/>
          </p:blipFill>
          <p:spPr>
            <a:xfrm>
              <a:off x="2579663" y="4677867"/>
              <a:ext cx="613175" cy="611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00">
              <a:off x="8653841" y="3234850"/>
              <a:ext cx="886546" cy="466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0000" y="2366993"/>
            <a:ext cx="48678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2">
            <a:alphaModFix/>
          </a:blip>
          <a:srcRect l="-407" t="51433" r="1062" b="-29139"/>
          <a:stretch/>
        </p:blipFill>
        <p:spPr>
          <a:xfrm rot="-5400000">
            <a:off x="-247587" y="1879987"/>
            <a:ext cx="2256750" cy="17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2">
            <a:alphaModFix/>
          </a:blip>
          <a:srcRect r="18300" b="43776"/>
          <a:stretch/>
        </p:blipFill>
        <p:spPr>
          <a:xfrm>
            <a:off x="7288325" y="3869000"/>
            <a:ext cx="1855675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410" y="14933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80816" y="3067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273" y="4484893"/>
            <a:ext cx="412468" cy="29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1077231" y="1546450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1"/>
          </p:nvPr>
        </p:nvSpPr>
        <p:spPr>
          <a:xfrm>
            <a:off x="1077220" y="1910748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 idx="2"/>
          </p:nvPr>
        </p:nvSpPr>
        <p:spPr>
          <a:xfrm>
            <a:off x="6085879" y="1546462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3"/>
          </p:nvPr>
        </p:nvSpPr>
        <p:spPr>
          <a:xfrm>
            <a:off x="6085865" y="1910760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4"/>
          </p:nvPr>
        </p:nvSpPr>
        <p:spPr>
          <a:xfrm>
            <a:off x="1077232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5"/>
          </p:nvPr>
        </p:nvSpPr>
        <p:spPr>
          <a:xfrm>
            <a:off x="1077220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title" idx="6"/>
          </p:nvPr>
        </p:nvSpPr>
        <p:spPr>
          <a:xfrm>
            <a:off x="6085880" y="3029653"/>
            <a:ext cx="1980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7"/>
          </p:nvPr>
        </p:nvSpPr>
        <p:spPr>
          <a:xfrm>
            <a:off x="6085864" y="3393951"/>
            <a:ext cx="19809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651850" y="-36220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565" y="123950"/>
            <a:ext cx="806211" cy="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>
            <a:spLocks noGrp="1"/>
          </p:cNvSpPr>
          <p:nvPr>
            <p:ph type="title" hasCustomPrompt="1"/>
          </p:nvPr>
        </p:nvSpPr>
        <p:spPr>
          <a:xfrm>
            <a:off x="4309200" y="576505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1"/>
          </p:nvPr>
        </p:nvSpPr>
        <p:spPr>
          <a:xfrm>
            <a:off x="4309200" y="1331800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title" idx="2" hasCustomPrompt="1"/>
          </p:nvPr>
        </p:nvSpPr>
        <p:spPr>
          <a:xfrm>
            <a:off x="4309200" y="20569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3"/>
          </p:nvPr>
        </p:nvSpPr>
        <p:spPr>
          <a:xfrm>
            <a:off x="4309200" y="28122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 idx="4" hasCustomPrompt="1"/>
          </p:nvPr>
        </p:nvSpPr>
        <p:spPr>
          <a:xfrm>
            <a:off x="4309200" y="3537492"/>
            <a:ext cx="41148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5"/>
          </p:nvPr>
        </p:nvSpPr>
        <p:spPr>
          <a:xfrm>
            <a:off x="4309200" y="4292788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36012" t="29357" b="7737"/>
          <a:stretch/>
        </p:blipFill>
        <p:spPr>
          <a:xfrm>
            <a:off x="0" y="0"/>
            <a:ext cx="14533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51715" y="44303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23" y="-8900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8437" y="269710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67101" y="4154830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6">
            <a:off x="8642200" y="3529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 flipH="1">
            <a:off x="5738591" y="-6787"/>
            <a:ext cx="886546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31400" y="3330025"/>
            <a:ext cx="5731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35425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8576" y="30376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17961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 l="26302" b="37413"/>
          <a:stretch/>
        </p:blipFill>
        <p:spPr>
          <a:xfrm rot="10800000">
            <a:off x="7470076" y="0"/>
            <a:ext cx="1673924" cy="1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448" y="-119464"/>
            <a:ext cx="613175" cy="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890" y="4597781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873" y="456038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506741" y="2681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893090" y="-133600"/>
            <a:ext cx="806212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 amt="80000"/>
          </a:blip>
          <a:srcRect/>
          <a:stretch/>
        </p:blipFill>
        <p:spPr>
          <a:xfrm>
            <a:off x="7167231" y="4477136"/>
            <a:ext cx="956725" cy="95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39962" y="1715355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5"/>
          </p:nvPr>
        </p:nvSpPr>
        <p:spPr>
          <a:xfrm>
            <a:off x="5629499" y="2041349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6"/>
          </p:nvPr>
        </p:nvSpPr>
        <p:spPr>
          <a:xfrm>
            <a:off x="1577111" y="3096902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79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2">
            <a:alphaModFix/>
          </a:blip>
          <a:srcRect l="34708" t="-5342" r="-1122" b="5111"/>
          <a:stretch/>
        </p:blipFill>
        <p:spPr>
          <a:xfrm rot="-5400000">
            <a:off x="1841162" y="3255162"/>
            <a:ext cx="1508651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2212" y="31519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98" y="-192714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73" y="1983243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4802813" y="-485282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962" y="2823675"/>
            <a:ext cx="492550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2">
            <a:alphaModFix/>
          </a:blip>
          <a:srcRect l="46757" b="22958"/>
          <a:stretch/>
        </p:blipFill>
        <p:spPr>
          <a:xfrm rot="10800000">
            <a:off x="7929512" y="0"/>
            <a:ext cx="1209325" cy="1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20050" y="2608375"/>
            <a:ext cx="5574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720000" y="692400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 l="-1191" t="-5342" r="-4271" b="5111"/>
          <a:stretch/>
        </p:blipFill>
        <p:spPr>
          <a:xfrm rot="-5400000">
            <a:off x="-347788" y="2633462"/>
            <a:ext cx="2395650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81203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52" y="134833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115" y="16703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90" y="4870718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1114119" y="2289206"/>
            <a:ext cx="31587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114124" y="1023400"/>
            <a:ext cx="31587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4874181" y="1023400"/>
            <a:ext cx="3155700" cy="309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22738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90" y="470465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5452" y="2118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l="56476" t="-5342" r="-4273" b="5111"/>
          <a:stretch/>
        </p:blipFill>
        <p:spPr>
          <a:xfrm rot="-5400000">
            <a:off x="2663250" y="3449725"/>
            <a:ext cx="1085725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2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916711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916711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title" idx="2"/>
          </p:nvPr>
        </p:nvSpPr>
        <p:spPr>
          <a:xfrm>
            <a:off x="3593400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3593400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title" idx="4"/>
          </p:nvPr>
        </p:nvSpPr>
        <p:spPr>
          <a:xfrm>
            <a:off x="6270089" y="2571750"/>
            <a:ext cx="19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6270089" y="3028950"/>
            <a:ext cx="19572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>
            <a:alphaModFix/>
          </a:blip>
          <a:srcRect l="1241" t="48681" r="6131" b="1485"/>
          <a:stretch/>
        </p:blipFill>
        <p:spPr>
          <a:xfrm>
            <a:off x="0" y="0"/>
            <a:ext cx="2103850" cy="1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8437" y="214625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6">
            <a:off x="7089200" y="-6512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 flipH="1">
            <a:off x="2873953" y="47175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2440" y="1582500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-464162" y="3295518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 amt="70000"/>
          </a:blip>
          <a:srcRect t="43906" b="-4719"/>
          <a:stretch/>
        </p:blipFill>
        <p:spPr>
          <a:xfrm rot="5399995">
            <a:off x="8398800" y="317026"/>
            <a:ext cx="927526" cy="56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2">
            <a:alphaModFix/>
          </a:blip>
          <a:srcRect l="1241" t="48681" r="44994" b="1485"/>
          <a:stretch/>
        </p:blipFill>
        <p:spPr>
          <a:xfrm rot="5400000">
            <a:off x="7968550" y="3968045"/>
            <a:ext cx="1221150" cy="112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1027101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1027101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title" idx="2"/>
          </p:nvPr>
        </p:nvSpPr>
        <p:spPr>
          <a:xfrm>
            <a:off x="3496950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3496950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title" idx="4"/>
          </p:nvPr>
        </p:nvSpPr>
        <p:spPr>
          <a:xfrm>
            <a:off x="5966796" y="1618450"/>
            <a:ext cx="2150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5"/>
          </p:nvPr>
        </p:nvSpPr>
        <p:spPr>
          <a:xfrm>
            <a:off x="5966799" y="2022577"/>
            <a:ext cx="21501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70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hyperlink" Target="https://www.kaggl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 rotWithShape="1">
          <a:blip r:embed="rId3">
            <a:alphaModFix/>
          </a:blip>
          <a:srcRect b="4287"/>
          <a:stretch/>
        </p:blipFill>
        <p:spPr>
          <a:xfrm>
            <a:off x="4903125" y="1733850"/>
            <a:ext cx="3520873" cy="340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>
            <a:spLocks noGrp="1"/>
          </p:cNvSpPr>
          <p:nvPr>
            <p:ph type="ctrTitle"/>
          </p:nvPr>
        </p:nvSpPr>
        <p:spPr>
          <a:xfrm>
            <a:off x="720000" y="806177"/>
            <a:ext cx="5997323" cy="1387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 RISK ANALYSIS</a:t>
            </a:r>
            <a:endParaRPr dirty="0"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340" y="3699212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7398" y="3219356"/>
            <a:ext cx="412468" cy="29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D22664-3F16-0CAB-4054-D0353797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788" y="73311"/>
            <a:ext cx="612237" cy="78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DATA CLEANSING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37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COLUMNS STATISTICS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F6323C-BFB1-7FFD-3470-D4793C24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89" y="1255056"/>
            <a:ext cx="6573622" cy="171379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B887EC-82A3-1C1A-BFA1-F5202B047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89" y="3015083"/>
            <a:ext cx="6573622" cy="17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REMOVE NULL ELEMENTS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Immagine 3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2021D0D-DE87-B1FB-550E-EE4BA81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98" y="1317166"/>
            <a:ext cx="1598395" cy="371893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254590-948B-3A65-FF3B-E0905FB3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46" y="2259429"/>
            <a:ext cx="3468056" cy="624641"/>
          </a:xfrm>
          <a:prstGeom prst="rect">
            <a:avLst/>
          </a:prstGeom>
        </p:spPr>
      </p:pic>
      <p:pic>
        <p:nvPicPr>
          <p:cNvPr id="7" name="Immagine 6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0E233941-1CB8-D7BA-8480-4C1816EE2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775278" y="1597682"/>
            <a:ext cx="738915" cy="34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399" y="2364750"/>
            <a:ext cx="595972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EXPLORATORY ANALYSIS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0549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COUNTRIES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00328DE-A5CD-CC83-C0E8-8B9AD807B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34" y="3545393"/>
            <a:ext cx="2405592" cy="152237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7399B58-4C6A-46FE-3764-8BBC3DD72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427" y="3545393"/>
            <a:ext cx="2350027" cy="1522379"/>
          </a:xfrm>
          <a:prstGeom prst="rect">
            <a:avLst/>
          </a:prstGeom>
        </p:spPr>
      </p:pic>
      <p:sp>
        <p:nvSpPr>
          <p:cNvPr id="24" name="Google Shape;425;p40">
            <a:extLst>
              <a:ext uri="{FF2B5EF4-FFF2-40B4-BE49-F238E27FC236}">
                <a16:creationId xmlns:a16="http://schemas.microsoft.com/office/drawing/2014/main" id="{F3F8440D-9B00-4A34-1DD7-3AEFCEB70188}"/>
              </a:ext>
            </a:extLst>
          </p:cNvPr>
          <p:cNvSpPr txBox="1">
            <a:spLocks/>
          </p:cNvSpPr>
          <p:nvPr/>
        </p:nvSpPr>
        <p:spPr>
          <a:xfrm>
            <a:off x="6016934" y="2544692"/>
            <a:ext cx="2160494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100" b="1" dirty="0">
                <a:solidFill>
                  <a:schemeClr val="accent1"/>
                </a:solidFill>
              </a:rPr>
              <a:t>Credit risk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Low = 0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[A, B]</a:t>
            </a:r>
          </a:p>
          <a:p>
            <a:pPr marL="139700" indent="0" algn="ctr"/>
            <a:r>
              <a:rPr lang="it-IT" sz="900" dirty="0">
                <a:solidFill>
                  <a:schemeClr val="accent1"/>
                </a:solidFill>
              </a:rPr>
              <a:t>•</a:t>
            </a:r>
            <a:r>
              <a:rPr lang="it-IT" sz="900" i="1" dirty="0">
                <a:solidFill>
                  <a:schemeClr val="accent1"/>
                </a:solidFill>
              </a:rPr>
              <a:t> High = 1 </a:t>
            </a:r>
            <a:r>
              <a:rPr lang="it-IT" sz="700" dirty="0">
                <a:effectLst/>
                <a:latin typeface="Arial" panose="020B0604020202020204" pitchFamily="34" charset="0"/>
              </a:rPr>
              <a:t>⇔</a:t>
            </a:r>
            <a:r>
              <a:rPr lang="it-IT" sz="900" dirty="0"/>
              <a:t> </a:t>
            </a:r>
            <a:r>
              <a:rPr lang="it-IT" sz="900" dirty="0" err="1"/>
              <a:t>MScore</a:t>
            </a:r>
            <a:r>
              <a:rPr lang="it-IT" sz="900" dirty="0"/>
              <a:t> ∈ [C, D</a:t>
            </a:r>
            <a:r>
              <a:rPr lang="it-IT" sz="1050" dirty="0"/>
              <a:t>] </a:t>
            </a:r>
            <a:endParaRPr lang="it-IT" sz="1050" i="1" dirty="0">
              <a:solidFill>
                <a:srgbClr val="F0EC00"/>
              </a:solidFill>
            </a:endParaRPr>
          </a:p>
        </p:txBody>
      </p:sp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3E2B08-4DB7-8DA8-0E33-D7414BF7B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002" y="3434228"/>
            <a:ext cx="1652412" cy="1633544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E667F9E-92AA-07D6-6CA3-110189DCB4F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7177208" y="3209365"/>
            <a:ext cx="0" cy="22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EB41F1C4-239C-C6ED-2EFD-1ACD939E79E1}"/>
              </a:ext>
            </a:extLst>
          </p:cNvPr>
          <p:cNvCxnSpPr>
            <a:cxnSpLocks/>
          </p:cNvCxnSpPr>
          <p:nvPr/>
        </p:nvCxnSpPr>
        <p:spPr>
          <a:xfrm flipV="1">
            <a:off x="5916454" y="3165971"/>
            <a:ext cx="406385" cy="37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AA93972-7545-6404-D969-6BF75621C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009" y="1149596"/>
            <a:ext cx="4607529" cy="23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SECTORS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6F3918-C59E-A417-8694-8A0A17D2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149596"/>
            <a:ext cx="2051317" cy="345576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C55B6C1-1AD6-667D-0B50-544E3C3C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430" y="1149596"/>
            <a:ext cx="2488617" cy="2190777"/>
          </a:xfrm>
          <a:prstGeom prst="rect">
            <a:avLst/>
          </a:prstGeom>
        </p:spPr>
      </p:pic>
      <p:pic>
        <p:nvPicPr>
          <p:cNvPr id="7" name="Immagine 6" descr="Immagine che contiene testo, strumento scrittorio, stazionario, matita&#10;&#10;Descrizione generata automaticamente">
            <a:extLst>
              <a:ext uri="{FF2B5EF4-FFF2-40B4-BE49-F238E27FC236}">
                <a16:creationId xmlns:a16="http://schemas.microsoft.com/office/drawing/2014/main" id="{52D54239-3428-A6D9-EEC4-6086C5055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707" y="1149596"/>
            <a:ext cx="3169333" cy="3224094"/>
          </a:xfrm>
          <a:prstGeom prst="rect">
            <a:avLst/>
          </a:prstGeom>
        </p:spPr>
      </p:pic>
      <p:sp>
        <p:nvSpPr>
          <p:cNvPr id="2" name="Google Shape;425;p40">
            <a:extLst>
              <a:ext uri="{FF2B5EF4-FFF2-40B4-BE49-F238E27FC236}">
                <a16:creationId xmlns:a16="http://schemas.microsoft.com/office/drawing/2014/main" id="{3E2BD974-2C14-D744-B007-EBED554F16D8}"/>
              </a:ext>
            </a:extLst>
          </p:cNvPr>
          <p:cNvSpPr txBox="1">
            <a:spLocks/>
          </p:cNvSpPr>
          <p:nvPr/>
        </p:nvSpPr>
        <p:spPr>
          <a:xfrm>
            <a:off x="2373131" y="1149596"/>
            <a:ext cx="297921" cy="17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6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EE6BE5-DAF0-A013-89F0-682C5979D7B3}"/>
              </a:ext>
            </a:extLst>
          </p:cNvPr>
          <p:cNvSpPr txBox="1"/>
          <p:nvPr/>
        </p:nvSpPr>
        <p:spPr>
          <a:xfrm>
            <a:off x="8259856" y="1130095"/>
            <a:ext cx="3462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700" dirty="0">
                <a:solidFill>
                  <a:schemeClr val="accent2">
                    <a:lumMod val="95000"/>
                  </a:schemeClr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6314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YEARS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F68943E4-D4CE-B490-5DC4-B81B67531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74847"/>
            <a:ext cx="8104196" cy="602931"/>
          </a:xfrm>
        </p:spPr>
        <p:txBody>
          <a:bodyPr/>
          <a:lstStyle/>
          <a:p>
            <a:pPr marL="139700" indent="0" algn="l"/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possible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after a company </a:t>
            </a:r>
            <a:r>
              <a:rPr lang="it-IT" b="1" dirty="0" err="1"/>
              <a:t>gets</a:t>
            </a:r>
            <a:r>
              <a:rPr lang="it-IT" b="1" dirty="0"/>
              <a:t> D credit risk </a:t>
            </a:r>
            <a:r>
              <a:rPr lang="it-IT" b="1" dirty="0" err="1"/>
              <a:t>level</a:t>
            </a:r>
            <a:r>
              <a:rPr lang="it-IT" b="1" dirty="0"/>
              <a:t> in an </a:t>
            </a:r>
            <a:r>
              <a:rPr lang="it-IT" b="1" dirty="0" err="1"/>
              <a:t>year</a:t>
            </a:r>
            <a:r>
              <a:rPr lang="it-IT" b="1" dirty="0"/>
              <a:t>, the </a:t>
            </a:r>
            <a:r>
              <a:rPr lang="it-IT" b="1" dirty="0" err="1"/>
              <a:t>consequent</a:t>
            </a:r>
            <a:r>
              <a:rPr lang="it-IT" b="1" dirty="0"/>
              <a:t> one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gets</a:t>
            </a:r>
            <a:r>
              <a:rPr lang="it-IT" b="1" dirty="0"/>
              <a:t> a D?</a:t>
            </a:r>
            <a:br>
              <a:rPr lang="it-IT" b="1" dirty="0"/>
            </a:br>
            <a:endParaRPr lang="it-IT" b="1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B66AA58-A2D4-6438-0CA3-98BB27A6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13" y="1828398"/>
            <a:ext cx="7772400" cy="289355"/>
          </a:xfrm>
          <a:prstGeom prst="rect">
            <a:avLst/>
          </a:prstGeom>
        </p:spPr>
      </p:pic>
      <p:sp>
        <p:nvSpPr>
          <p:cNvPr id="17" name="Sottotitolo 4">
            <a:extLst>
              <a:ext uri="{FF2B5EF4-FFF2-40B4-BE49-F238E27FC236}">
                <a16:creationId xmlns:a16="http://schemas.microsoft.com/office/drawing/2014/main" id="{8C4D1EF5-2E66-55B6-9925-4D5C38C7A5B3}"/>
              </a:ext>
            </a:extLst>
          </p:cNvPr>
          <p:cNvSpPr txBox="1">
            <a:spLocks/>
          </p:cNvSpPr>
          <p:nvPr/>
        </p:nvSpPr>
        <p:spPr>
          <a:xfrm>
            <a:off x="651600" y="2188363"/>
            <a:ext cx="7772400" cy="38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000" b="1" dirty="0">
                <a:solidFill>
                  <a:schemeClr val="accent1"/>
                </a:solidFill>
              </a:rPr>
              <a:t>153</a:t>
            </a:r>
            <a:r>
              <a:rPr lang="it-IT" sz="1000" dirty="0">
                <a:solidFill>
                  <a:schemeClr val="accent1"/>
                </a:solidFill>
              </a:rPr>
              <a:t> companies </a:t>
            </a:r>
            <a:r>
              <a:rPr lang="it-IT" sz="1000" dirty="0" err="1"/>
              <a:t>had</a:t>
            </a:r>
            <a:r>
              <a:rPr lang="it-IT" sz="1000" dirty="0"/>
              <a:t> a D credit risk </a:t>
            </a:r>
            <a:r>
              <a:rPr lang="it-IT" sz="1000" dirty="0" err="1"/>
              <a:t>level</a:t>
            </a:r>
            <a:r>
              <a:rPr lang="it-IT" sz="1000" dirty="0"/>
              <a:t> in 2019 and the </a:t>
            </a:r>
            <a:r>
              <a:rPr lang="it-IT" sz="1000" dirty="0" err="1"/>
              <a:t>consequent</a:t>
            </a:r>
            <a:r>
              <a:rPr lang="it-IT" sz="1000" dirty="0"/>
              <a:t> </a:t>
            </a:r>
            <a:r>
              <a:rPr lang="it-IT" sz="1000" dirty="0" err="1"/>
              <a:t>year</a:t>
            </a:r>
            <a:endParaRPr lang="it-IT" sz="1000" b="1" dirty="0"/>
          </a:p>
        </p:txBody>
      </p:sp>
      <p:sp>
        <p:nvSpPr>
          <p:cNvPr id="18" name="Sottotitolo 4">
            <a:extLst>
              <a:ext uri="{FF2B5EF4-FFF2-40B4-BE49-F238E27FC236}">
                <a16:creationId xmlns:a16="http://schemas.microsoft.com/office/drawing/2014/main" id="{0A407044-18D1-ED2D-2215-A945071D8010}"/>
              </a:ext>
            </a:extLst>
          </p:cNvPr>
          <p:cNvSpPr txBox="1">
            <a:spLocks/>
          </p:cNvSpPr>
          <p:nvPr/>
        </p:nvSpPr>
        <p:spPr>
          <a:xfrm>
            <a:off x="519902" y="2607254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b="1" dirty="0" err="1"/>
              <a:t>Did</a:t>
            </a:r>
            <a:r>
              <a:rPr lang="it-IT" b="1" dirty="0"/>
              <a:t> Covid-19 led an </a:t>
            </a:r>
            <a:r>
              <a:rPr lang="it-IT" b="1" dirty="0" err="1"/>
              <a:t>increase</a:t>
            </a:r>
            <a:r>
              <a:rPr lang="it-IT" b="1" dirty="0"/>
              <a:t> in the </a:t>
            </a:r>
            <a:r>
              <a:rPr lang="it-IT" b="1" dirty="0" err="1"/>
              <a:t>number</a:t>
            </a:r>
            <a:r>
              <a:rPr lang="it-IT" b="1" dirty="0"/>
              <a:t> of high credit risk companies?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245F741D-2EB2-679F-955B-4227544C0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041" y="3051623"/>
            <a:ext cx="2618069" cy="1788905"/>
          </a:xfrm>
          <a:prstGeom prst="rect">
            <a:avLst/>
          </a:prstGeom>
        </p:spPr>
      </p:pic>
      <p:sp>
        <p:nvSpPr>
          <p:cNvPr id="23" name="Sottotitolo 4">
            <a:extLst>
              <a:ext uri="{FF2B5EF4-FFF2-40B4-BE49-F238E27FC236}">
                <a16:creationId xmlns:a16="http://schemas.microsoft.com/office/drawing/2014/main" id="{CDB4AC49-9C47-1839-914F-EE4E4C6823E5}"/>
              </a:ext>
            </a:extLst>
          </p:cNvPr>
          <p:cNvSpPr txBox="1">
            <a:spLocks/>
          </p:cNvSpPr>
          <p:nvPr/>
        </p:nvSpPr>
        <p:spPr>
          <a:xfrm>
            <a:off x="4464042" y="3363068"/>
            <a:ext cx="3084490" cy="104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139700" indent="0" algn="l"/>
            <a:r>
              <a:rPr lang="it-IT" sz="1100" dirty="0" err="1"/>
              <a:t>Percentage</a:t>
            </a:r>
            <a:r>
              <a:rPr lang="it-IT" sz="1100" dirty="0"/>
              <a:t> </a:t>
            </a:r>
            <a:r>
              <a:rPr lang="it-IT" sz="1100" dirty="0" err="1"/>
              <a:t>increase</a:t>
            </a:r>
            <a:r>
              <a:rPr lang="it-IT" sz="1100" dirty="0"/>
              <a:t> in high risk </a:t>
            </a:r>
            <a:r>
              <a:rPr lang="it-IT" sz="1100" dirty="0" err="1"/>
              <a:t>level</a:t>
            </a:r>
            <a:r>
              <a:rPr lang="it-IT" sz="1100" dirty="0"/>
              <a:t> </a:t>
            </a:r>
            <a:br>
              <a:rPr lang="it-IT" sz="1100" dirty="0"/>
            </a:br>
            <a:r>
              <a:rPr lang="it-IT" sz="1100" dirty="0"/>
              <a:t>companies in 2020 (with </a:t>
            </a:r>
            <a:r>
              <a:rPr lang="it-IT" sz="1100" dirty="0" err="1"/>
              <a:t>respect</a:t>
            </a:r>
            <a:r>
              <a:rPr lang="it-IT" sz="1100" dirty="0"/>
              <a:t> to </a:t>
            </a:r>
            <a:r>
              <a:rPr lang="it-IT" sz="1100" dirty="0" err="1"/>
              <a:t>previous</a:t>
            </a:r>
            <a:r>
              <a:rPr lang="it-IT" sz="1100" dirty="0"/>
              <a:t> </a:t>
            </a:r>
            <a:r>
              <a:rPr lang="it-IT" sz="1100" dirty="0" err="1"/>
              <a:t>years</a:t>
            </a:r>
            <a:r>
              <a:rPr lang="it-IT" sz="1100" dirty="0"/>
              <a:t>): </a:t>
            </a:r>
            <a:r>
              <a:rPr lang="it-IT" sz="1100" b="1" dirty="0">
                <a:solidFill>
                  <a:schemeClr val="accent1"/>
                </a:solidFill>
              </a:rPr>
              <a:t>32.6%</a:t>
            </a:r>
          </a:p>
          <a:p>
            <a:pPr marL="139700" indent="0" algn="l"/>
            <a:endParaRPr lang="it-IT" sz="1100" b="1" dirty="0">
              <a:solidFill>
                <a:schemeClr val="accent1"/>
              </a:solidFill>
            </a:endParaRPr>
          </a:p>
          <a:p>
            <a:pPr marL="139700" indent="0" algn="l"/>
            <a:r>
              <a:rPr lang="it-IT" sz="1100" b="1" dirty="0" err="1">
                <a:solidFill>
                  <a:schemeClr val="accent1"/>
                </a:solidFill>
              </a:rPr>
              <a:t>Correlation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is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not</a:t>
            </a:r>
            <a:r>
              <a:rPr lang="it-IT" sz="1100" b="1" dirty="0">
                <a:solidFill>
                  <a:schemeClr val="accent1"/>
                </a:solidFill>
              </a:rPr>
              <a:t> </a:t>
            </a:r>
            <a:r>
              <a:rPr lang="it-IT" sz="1100" b="1" dirty="0" err="1">
                <a:solidFill>
                  <a:schemeClr val="accent1"/>
                </a:solidFill>
              </a:rPr>
              <a:t>causation</a:t>
            </a:r>
            <a:r>
              <a:rPr lang="it-IT" sz="1100" b="1" dirty="0">
                <a:solidFill>
                  <a:schemeClr val="accent1"/>
                </a:solidFill>
              </a:rPr>
              <a:t>!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986873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"/>
          <p:cNvSpPr txBox="1">
            <a:spLocks noGrp="1"/>
          </p:cNvSpPr>
          <p:nvPr>
            <p:ph type="title" idx="8"/>
          </p:nvPr>
        </p:nvSpPr>
        <p:spPr>
          <a:xfrm>
            <a:off x="515654" y="1964973"/>
            <a:ext cx="3242400" cy="12135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PARTIAL CORRELATIONS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35" name="Google Shape;6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315" y="3668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0356B74-2C33-F42C-B630-787E515F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834" y="-2"/>
            <a:ext cx="4960131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2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ML MODELS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3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252;p62">
            <a:extLst>
              <a:ext uri="{FF2B5EF4-FFF2-40B4-BE49-F238E27FC236}">
                <a16:creationId xmlns:a16="http://schemas.microsoft.com/office/drawing/2014/main" id="{FB57CD54-BBBA-797D-41D8-7B865CEE50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350" y="1979550"/>
            <a:ext cx="1857925" cy="2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53;p62">
            <a:extLst>
              <a:ext uri="{FF2B5EF4-FFF2-40B4-BE49-F238E27FC236}">
                <a16:creationId xmlns:a16="http://schemas.microsoft.com/office/drawing/2014/main" id="{9B10D5C1-4C09-9C11-445D-F639717537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300" y="2342800"/>
            <a:ext cx="774900" cy="150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96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UNBALANCED CLASSES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62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low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107824 </a:t>
            </a:r>
          </a:p>
          <a:p>
            <a:pPr algn="l"/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high </a:t>
            </a:r>
            <a:r>
              <a:rPr lang="it-IT" dirty="0" err="1"/>
              <a:t>level</a:t>
            </a:r>
            <a:r>
              <a:rPr lang="it-IT" dirty="0"/>
              <a:t> credit risk companies: </a:t>
            </a:r>
            <a:r>
              <a:rPr lang="it-IT" b="1" dirty="0">
                <a:solidFill>
                  <a:schemeClr val="accent1"/>
                </a:solidFill>
              </a:rPr>
              <a:t>13184</a:t>
            </a:r>
          </a:p>
          <a:p>
            <a:pPr algn="l"/>
            <a:endParaRPr lang="it-IT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348E7677-9821-F45D-A7E9-1863A640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30" y="2379648"/>
            <a:ext cx="6795248" cy="685036"/>
          </a:xfrm>
          <a:prstGeom prst="rect">
            <a:avLst/>
          </a:prstGeom>
        </p:spPr>
      </p:pic>
      <p:sp>
        <p:nvSpPr>
          <p:cNvPr id="25" name="Sottotitolo 4">
            <a:extLst>
              <a:ext uri="{FF2B5EF4-FFF2-40B4-BE49-F238E27FC236}">
                <a16:creationId xmlns:a16="http://schemas.microsoft.com/office/drawing/2014/main" id="{0737E42A-D974-DAA1-E2CE-DCF581C61342}"/>
              </a:ext>
            </a:extLst>
          </p:cNvPr>
          <p:cNvSpPr txBox="1">
            <a:spLocks/>
          </p:cNvSpPr>
          <p:nvPr/>
        </p:nvSpPr>
        <p:spPr>
          <a:xfrm>
            <a:off x="510937" y="3372111"/>
            <a:ext cx="7637981" cy="78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Beware</a:t>
            </a:r>
            <a:r>
              <a:rPr lang="it-IT" dirty="0"/>
              <a:t> of the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choice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mentioned</a:t>
            </a:r>
            <a:r>
              <a:rPr lang="it-IT" dirty="0"/>
              <a:t> Covid-19 </a:t>
            </a:r>
            <a:r>
              <a:rPr lang="it-IT" dirty="0" err="1"/>
              <a:t>effect</a:t>
            </a:r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Objective</a:t>
            </a:r>
            <a:r>
              <a:rPr lang="it-IT" b="1" dirty="0">
                <a:solidFill>
                  <a:schemeClr val="accent1"/>
                </a:solidFill>
              </a:rPr>
              <a:t>: </a:t>
            </a:r>
            <a:r>
              <a:rPr lang="it-IT" dirty="0" err="1">
                <a:solidFill>
                  <a:schemeClr val="accent1"/>
                </a:solidFill>
              </a:rPr>
              <a:t>predict</a:t>
            </a:r>
            <a:r>
              <a:rPr lang="it-IT" dirty="0">
                <a:solidFill>
                  <a:schemeClr val="accent1"/>
                </a:solidFill>
              </a:rPr>
              <a:t> 2019 credit risk </a:t>
            </a:r>
            <a:r>
              <a:rPr lang="it-IT" dirty="0" err="1">
                <a:solidFill>
                  <a:schemeClr val="accent1"/>
                </a:solidFill>
              </a:rPr>
              <a:t>level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(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>
                <a:effectLst/>
              </a:rPr>
              <a:t>through</a:t>
            </a:r>
            <a:r>
              <a:rPr lang="it-IT" dirty="0"/>
              <a:t> slider)</a:t>
            </a:r>
            <a:endParaRPr lang="it-IT" dirty="0">
              <a:solidFill>
                <a:schemeClr val="accent1"/>
              </a:solidFill>
            </a:endParaRP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382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720000" y="1301392"/>
            <a:ext cx="7043436" cy="1374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400" dirty="0" err="1"/>
              <a:t>Understand</a:t>
            </a:r>
            <a:r>
              <a:rPr lang="it-IT" sz="1400" dirty="0"/>
              <a:t> </a:t>
            </a:r>
            <a:r>
              <a:rPr lang="it-IT" sz="1400" dirty="0" err="1"/>
              <a:t>which</a:t>
            </a:r>
            <a:r>
              <a:rPr lang="it-IT" sz="1400" dirty="0"/>
              <a:t> are the </a:t>
            </a:r>
            <a:r>
              <a:rPr lang="it-IT" sz="1400" dirty="0">
                <a:solidFill>
                  <a:schemeClr val="accent1"/>
                </a:solidFill>
              </a:rPr>
              <a:t>key </a:t>
            </a:r>
            <a:r>
              <a:rPr lang="it-IT" sz="1400" dirty="0" err="1">
                <a:solidFill>
                  <a:schemeClr val="accent1"/>
                </a:solidFill>
              </a:rPr>
              <a:t>factors</a:t>
            </a:r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for a </a:t>
            </a:r>
            <a:r>
              <a:rPr lang="it-IT" sz="1400" dirty="0" err="1">
                <a:solidFill>
                  <a:schemeClr val="accent1"/>
                </a:solidFill>
              </a:rPr>
              <a:t>certain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of credit risk</a:t>
            </a:r>
            <a:r>
              <a:rPr lang="it-IT" sz="1400" dirty="0"/>
              <a:t> to </a:t>
            </a:r>
            <a:r>
              <a:rPr lang="it-IT" sz="1400" dirty="0" err="1"/>
              <a:t>occur</a:t>
            </a:r>
            <a:br>
              <a:rPr lang="it-IT" sz="1400" dirty="0"/>
            </a:b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Compare</a:t>
            </a:r>
            <a:r>
              <a:rPr lang="it-IT" sz="1400" dirty="0"/>
              <a:t> the performance of </a:t>
            </a:r>
            <a:r>
              <a:rPr lang="it-IT" sz="1400" dirty="0" err="1"/>
              <a:t>different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ML models </a:t>
            </a:r>
            <a:br>
              <a:rPr lang="it-IT" sz="1400" dirty="0"/>
            </a:br>
            <a:r>
              <a:rPr lang="it-IT" sz="1400" dirty="0" err="1"/>
              <a:t>capable</a:t>
            </a:r>
            <a:r>
              <a:rPr lang="it-IT" sz="1400" dirty="0"/>
              <a:t> to </a:t>
            </a:r>
            <a:r>
              <a:rPr lang="it-IT" sz="1400" dirty="0" err="1">
                <a:solidFill>
                  <a:schemeClr val="accent1"/>
                </a:solidFill>
              </a:rPr>
              <a:t>predict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the</a:t>
            </a:r>
            <a:r>
              <a:rPr lang="it-IT" sz="1400" dirty="0"/>
              <a:t> </a:t>
            </a:r>
            <a:r>
              <a:rPr lang="it-IT" sz="1400" dirty="0">
                <a:solidFill>
                  <a:schemeClr val="accent1"/>
                </a:solidFill>
              </a:rPr>
              <a:t>credit risk </a:t>
            </a:r>
            <a:r>
              <a:rPr lang="it-IT" sz="1400" dirty="0" err="1">
                <a:solidFill>
                  <a:schemeClr val="accent1"/>
                </a:solidFill>
              </a:rPr>
              <a:t>level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for a company</a:t>
            </a:r>
            <a:br>
              <a:rPr lang="it-IT" sz="1400" dirty="0"/>
            </a:br>
            <a:r>
              <a:rPr lang="it-IT" sz="1400" dirty="0">
                <a:solidFill>
                  <a:schemeClr val="accent1"/>
                </a:solidFill>
              </a:rPr>
              <a:t>in an </a:t>
            </a:r>
            <a:r>
              <a:rPr lang="it-IT" sz="1400" dirty="0" err="1">
                <a:solidFill>
                  <a:schemeClr val="accent1"/>
                </a:solidFill>
              </a:rPr>
              <a:t>year</a:t>
            </a:r>
            <a:r>
              <a:rPr lang="it-IT" sz="1400" dirty="0">
                <a:solidFill>
                  <a:schemeClr val="accent1"/>
                </a:solidFill>
              </a:rPr>
              <a:t> </a:t>
            </a:r>
            <a:r>
              <a:rPr lang="it-IT" sz="1400" dirty="0"/>
              <a:t>- </a:t>
            </a:r>
            <a:r>
              <a:rPr lang="it-IT" sz="1400" dirty="0" err="1"/>
              <a:t>given</a:t>
            </a:r>
            <a:r>
              <a:rPr lang="it-IT" sz="1400" dirty="0"/>
              <a:t> </a:t>
            </a:r>
            <a:r>
              <a:rPr lang="it-IT" sz="1400" dirty="0" err="1"/>
              <a:t>past</a:t>
            </a:r>
            <a:r>
              <a:rPr lang="it-IT" sz="1400" dirty="0"/>
              <a:t> </a:t>
            </a:r>
            <a:r>
              <a:rPr lang="it-IT" sz="1400" dirty="0" err="1"/>
              <a:t>years</a:t>
            </a:r>
            <a:r>
              <a:rPr lang="it-IT" sz="1400" dirty="0"/>
              <a:t> data</a:t>
            </a:r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3">
            <a:alphaModFix/>
          </a:blip>
          <a:srcRect b="58055"/>
          <a:stretch/>
        </p:blipFill>
        <p:spPr>
          <a:xfrm flipH="1">
            <a:off x="4819998" y="3769025"/>
            <a:ext cx="2452402" cy="13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26429" y="3255846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458" y="2907043"/>
            <a:ext cx="760554" cy="5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25;p40">
            <a:extLst>
              <a:ext uri="{FF2B5EF4-FFF2-40B4-BE49-F238E27FC236}">
                <a16:creationId xmlns:a16="http://schemas.microsoft.com/office/drawing/2014/main" id="{F942EEB4-7E28-854E-9043-3B37AA8F8E1A}"/>
              </a:ext>
            </a:extLst>
          </p:cNvPr>
          <p:cNvSpPr txBox="1">
            <a:spLocks/>
          </p:cNvSpPr>
          <p:nvPr/>
        </p:nvSpPr>
        <p:spPr>
          <a:xfrm>
            <a:off x="298658" y="3259602"/>
            <a:ext cx="4025345" cy="77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30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omfortaa"/>
              <a:buNone/>
              <a:defRPr sz="25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ctr"/>
            <a:r>
              <a:rPr lang="it-IT" sz="1200" b="1" i="1" dirty="0">
                <a:solidFill>
                  <a:schemeClr val="accent1"/>
                </a:solidFill>
              </a:rPr>
              <a:t>Keywords</a:t>
            </a:r>
            <a:br>
              <a:rPr lang="it-IT" sz="1200" dirty="0"/>
            </a:br>
            <a:r>
              <a:rPr lang="it-IT" sz="1200" dirty="0"/>
              <a:t>Financial Data Science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Credit Risk Analysis </a:t>
            </a:r>
            <a:r>
              <a:rPr lang="it-IT" sz="1200" dirty="0">
                <a:solidFill>
                  <a:schemeClr val="accent1"/>
                </a:solidFill>
              </a:rPr>
              <a:t>•</a:t>
            </a:r>
            <a:r>
              <a:rPr lang="it-IT" sz="1200" dirty="0"/>
              <a:t> Machine Learning</a:t>
            </a:r>
          </a:p>
          <a:p>
            <a:pPr algn="ctr"/>
            <a:endParaRPr lang="it-IT" sz="1200" dirty="0"/>
          </a:p>
        </p:txBody>
      </p:sp>
      <p:sp>
        <p:nvSpPr>
          <p:cNvPr id="9" name="Google Shape;337;p34">
            <a:extLst>
              <a:ext uri="{FF2B5EF4-FFF2-40B4-BE49-F238E27FC236}">
                <a16:creationId xmlns:a16="http://schemas.microsoft.com/office/drawing/2014/main" id="{DB5B61F5-9328-E3DC-A4F8-CA53EE1B72C4}"/>
              </a:ext>
            </a:extLst>
          </p:cNvPr>
          <p:cNvSpPr txBox="1">
            <a:spLocks/>
          </p:cNvSpPr>
          <p:nvPr/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4000" dirty="0">
                <a:solidFill>
                  <a:schemeClr val="accent1"/>
                </a:solidFill>
                <a:latin typeface="Fjalla One" panose="02000506040000020004" pitchFamily="2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3840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53CAE6-B06C-DD12-AAD5-4420C4F5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665442"/>
            <a:ext cx="4840077" cy="2239200"/>
          </a:xfrm>
          <a:prstGeom prst="rect">
            <a:avLst/>
          </a:prstGeom>
        </p:spPr>
      </p:pic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Start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easy model (</a:t>
            </a:r>
            <a:r>
              <a:rPr lang="it-IT" dirty="0" err="1"/>
              <a:t>LogReg</a:t>
            </a:r>
            <a:r>
              <a:rPr lang="it-IT" dirty="0"/>
              <a:t>)</a:t>
            </a:r>
          </a:p>
          <a:p>
            <a:pPr algn="l"/>
            <a:r>
              <a:rPr lang="it-IT" dirty="0" err="1"/>
              <a:t>Whether</a:t>
            </a:r>
            <a:r>
              <a:rPr lang="it-IT" dirty="0"/>
              <a:t> features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ranging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[0, 1], </a:t>
            </a:r>
            <a:r>
              <a:rPr lang="it-IT" dirty="0" err="1">
                <a:solidFill>
                  <a:schemeClr val="accent1"/>
                </a:solidFill>
              </a:rPr>
              <a:t>MinMax</a:t>
            </a:r>
            <a:r>
              <a:rPr lang="it-IT" dirty="0">
                <a:solidFill>
                  <a:schemeClr val="accent1"/>
                </a:solidFill>
              </a:rPr>
              <a:t> scaling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applied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Easiest</a:t>
            </a:r>
            <a:r>
              <a:rPr lang="it-IT" b="1" dirty="0">
                <a:solidFill>
                  <a:schemeClr val="accent1"/>
                </a:solidFill>
              </a:rPr>
              <a:t> model: </a:t>
            </a:r>
            <a:r>
              <a:rPr lang="it-IT" dirty="0"/>
              <a:t>credit risk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, to </a:t>
            </a:r>
            <a:r>
              <a:rPr lang="it-IT" dirty="0" err="1"/>
              <a:t>predict</a:t>
            </a:r>
            <a:r>
              <a:rPr lang="it-IT" dirty="0"/>
              <a:t> the one of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year</a:t>
            </a:r>
            <a:endParaRPr lang="it-IT" dirty="0"/>
          </a:p>
          <a:p>
            <a:pPr algn="l"/>
            <a:endParaRPr lang="it-IT" dirty="0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E497708-5169-5AFB-D92E-D35DF3C51620}"/>
              </a:ext>
            </a:extLst>
          </p:cNvPr>
          <p:cNvCxnSpPr/>
          <p:nvPr/>
        </p:nvCxnSpPr>
        <p:spPr>
          <a:xfrm>
            <a:off x="2245627" y="2956852"/>
            <a:ext cx="672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monitor, screenshot, schermo&#10;&#10;Descrizione generata automaticamente">
            <a:extLst>
              <a:ext uri="{FF2B5EF4-FFF2-40B4-BE49-F238E27FC236}">
                <a16:creationId xmlns:a16="http://schemas.microsoft.com/office/drawing/2014/main" id="{61B8C993-5E52-87CE-3B02-C34B299D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77" y="3101795"/>
            <a:ext cx="5056123" cy="1796906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12B722FD-4D1C-3E03-B801-397AA9A09CBF}"/>
              </a:ext>
            </a:extLst>
          </p:cNvPr>
          <p:cNvSpPr/>
          <p:nvPr/>
        </p:nvSpPr>
        <p:spPr>
          <a:xfrm>
            <a:off x="4258171" y="2839874"/>
            <a:ext cx="194579" cy="135266"/>
          </a:xfrm>
          <a:prstGeom prst="ellipse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88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" name="Sottotitolo 4">
            <a:extLst>
              <a:ext uri="{FF2B5EF4-FFF2-40B4-BE49-F238E27FC236}">
                <a16:creationId xmlns:a16="http://schemas.microsoft.com/office/drawing/2014/main" id="{C5635B12-F454-C6CC-EBC0-55AC954EBDAD}"/>
              </a:ext>
            </a:extLst>
          </p:cNvPr>
          <p:cNvSpPr txBox="1">
            <a:spLocks/>
          </p:cNvSpPr>
          <p:nvPr/>
        </p:nvSpPr>
        <p:spPr>
          <a:xfrm>
            <a:off x="510939" y="1393780"/>
            <a:ext cx="8193790" cy="352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/>
              <a:t>The overall </a:t>
            </a:r>
            <a:r>
              <a:rPr lang="it-IT" dirty="0" err="1"/>
              <a:t>obtained</a:t>
            </a:r>
            <a:r>
              <a:rPr lang="it-IT" dirty="0"/>
              <a:t> performances can be </a:t>
            </a:r>
            <a:r>
              <a:rPr lang="it-IT" dirty="0" err="1"/>
              <a:t>considered</a:t>
            </a:r>
            <a:r>
              <a:rPr lang="it-IT" dirty="0"/>
              <a:t> good,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other</a:t>
            </a:r>
            <a:r>
              <a:rPr lang="it-IT" dirty="0"/>
              <a:t> features?</a:t>
            </a:r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previous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data </a:t>
            </a:r>
            <a:r>
              <a:rPr lang="it-IT" dirty="0"/>
              <a:t>like EBIT, Leverage, Turnover, </a:t>
            </a:r>
            <a:r>
              <a:rPr lang="it-IT" dirty="0" err="1"/>
              <a:t>PLTax</a:t>
            </a:r>
            <a:r>
              <a:rPr lang="it-IT" dirty="0"/>
              <a:t>, ROE, </a:t>
            </a:r>
          </a:p>
          <a:p>
            <a:pPr algn="l"/>
            <a:r>
              <a:rPr lang="it-IT" dirty="0"/>
              <a:t>and/or </a:t>
            </a:r>
            <a:r>
              <a:rPr lang="it-IT" dirty="0" err="1"/>
              <a:t>constant</a:t>
            </a:r>
            <a:r>
              <a:rPr lang="it-IT" dirty="0"/>
              <a:t> features (general </a:t>
            </a:r>
            <a:r>
              <a:rPr lang="it-IT" dirty="0" err="1"/>
              <a:t>sector</a:t>
            </a:r>
            <a:r>
              <a:rPr lang="it-IT" dirty="0"/>
              <a:t>, country), </a:t>
            </a:r>
            <a:r>
              <a:rPr lang="it-IT" dirty="0" err="1"/>
              <a:t>singularly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significantly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. </a:t>
            </a:r>
            <a:r>
              <a:rPr lang="it-IT" dirty="0" err="1"/>
              <a:t>Whereas</a:t>
            </a:r>
            <a:r>
              <a:rPr lang="it-IT" dirty="0"/>
              <a:t>, </a:t>
            </a:r>
            <a:r>
              <a:rPr lang="it-IT" dirty="0" err="1"/>
              <a:t>combining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together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to </a:t>
            </a:r>
            <a:r>
              <a:rPr lang="it-IT" dirty="0" err="1"/>
              <a:t>justify</a:t>
            </a:r>
            <a:r>
              <a:rPr lang="it-IT" dirty="0"/>
              <a:t> the </a:t>
            </a:r>
            <a:r>
              <a:rPr lang="it-IT" dirty="0" err="1"/>
              <a:t>loss</a:t>
            </a:r>
            <a:r>
              <a:rPr lang="it-IT" dirty="0"/>
              <a:t> of </a:t>
            </a:r>
            <a:r>
              <a:rPr lang="it-IT" dirty="0" err="1"/>
              <a:t>interpretability</a:t>
            </a:r>
            <a:br>
              <a:rPr lang="it-IT" dirty="0"/>
            </a:br>
            <a:endParaRPr lang="it-IT" b="1" dirty="0">
              <a:solidFill>
                <a:schemeClr val="accent1"/>
              </a:solidFill>
            </a:endParaRPr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Add</a:t>
            </a:r>
            <a:r>
              <a:rPr lang="it-IT" b="1" dirty="0">
                <a:solidFill>
                  <a:schemeClr val="accent1"/>
                </a:solidFill>
              </a:rPr>
              <a:t> more </a:t>
            </a:r>
            <a:r>
              <a:rPr lang="it-IT" b="1" dirty="0" err="1">
                <a:solidFill>
                  <a:schemeClr val="accent1"/>
                </a:solidFill>
              </a:rPr>
              <a:t>than</a:t>
            </a:r>
            <a:r>
              <a:rPr lang="it-IT" b="1" dirty="0">
                <a:solidFill>
                  <a:schemeClr val="accent1"/>
                </a:solidFill>
              </a:rPr>
              <a:t> one </a:t>
            </a:r>
            <a:r>
              <a:rPr lang="it-IT" b="1" dirty="0" err="1">
                <a:solidFill>
                  <a:schemeClr val="accent1"/>
                </a:solidFill>
              </a:rPr>
              <a:t>year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old</a:t>
            </a:r>
            <a:r>
              <a:rPr lang="it-IT" b="1" dirty="0">
                <a:solidFill>
                  <a:schemeClr val="accent1"/>
                </a:solidFill>
              </a:rPr>
              <a:t> data</a:t>
            </a:r>
            <a:r>
              <a:rPr lang="it-IT" dirty="0"/>
              <a:t>, like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past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credit risk </a:t>
            </a:r>
            <a:r>
              <a:rPr lang="it-IT" dirty="0" err="1"/>
              <a:t>level</a:t>
            </a:r>
            <a:r>
              <a:rPr lang="it-IT" dirty="0"/>
              <a:t> scores </a:t>
            </a:r>
          </a:p>
          <a:p>
            <a:pPr algn="l"/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significantly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r>
              <a:rPr lang="it-IT" dirty="0"/>
              <a:t> (5% of test </a:t>
            </a:r>
            <a:r>
              <a:rPr lang="it-IT" dirty="0" err="1"/>
              <a:t>accuracy</a:t>
            </a:r>
            <a:r>
              <a:rPr lang="it-IT" dirty="0"/>
              <a:t> </a:t>
            </a:r>
          </a:p>
          <a:p>
            <a:pPr algn="l"/>
            <a:r>
              <a:rPr lang="it-IT" dirty="0" err="1"/>
              <a:t>increase</a:t>
            </a:r>
            <a:r>
              <a:rPr lang="it-IT" dirty="0"/>
              <a:t>).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one 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old</a:t>
            </a:r>
            <a:r>
              <a:rPr lang="it-IT" dirty="0"/>
              <a:t> data (EBIT, Leverage,</a:t>
            </a:r>
          </a:p>
          <a:p>
            <a:pPr algn="l"/>
            <a:r>
              <a:rPr lang="it-IT" dirty="0"/>
              <a:t>ROE, Turnover, …)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the performance </a:t>
            </a:r>
            <a:r>
              <a:rPr lang="it-IT" dirty="0" err="1"/>
              <a:t>metrics</a:t>
            </a:r>
            <a:endParaRPr lang="it-IT" dirty="0"/>
          </a:p>
          <a:p>
            <a:pPr algn="l"/>
            <a:endParaRPr lang="it-IT" dirty="0"/>
          </a:p>
          <a:p>
            <a:pPr algn="l"/>
            <a:r>
              <a:rPr lang="it-IT" b="1" dirty="0" err="1">
                <a:solidFill>
                  <a:schemeClr val="accent1"/>
                </a:solidFill>
              </a:rPr>
              <a:t>Same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occurs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accent1"/>
                </a:solidFill>
              </a:rPr>
              <a:t>predicting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other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b="1" dirty="0" err="1">
                <a:solidFill>
                  <a:schemeClr val="accent1"/>
                </a:solidFill>
              </a:rPr>
              <a:t>years</a:t>
            </a:r>
            <a:r>
              <a:rPr lang="it-IT" b="1" dirty="0">
                <a:solidFill>
                  <a:schemeClr val="accent1"/>
                </a:solidFill>
              </a:rPr>
              <a:t> </a:t>
            </a:r>
            <a:r>
              <a:rPr lang="it-IT" dirty="0"/>
              <a:t>credit risk </a:t>
            </a:r>
            <a:r>
              <a:rPr lang="it-IT" dirty="0" err="1"/>
              <a:t>levels</a:t>
            </a:r>
            <a:r>
              <a:rPr lang="it-IT" dirty="0"/>
              <a:t> (features weights </a:t>
            </a:r>
          </a:p>
          <a:p>
            <a:pPr algn="l"/>
            <a:r>
              <a:rPr lang="it-IT" dirty="0"/>
              <a:t>and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due to </a:t>
            </a:r>
            <a:r>
              <a:rPr lang="it-IT" b="1" dirty="0" err="1">
                <a:solidFill>
                  <a:schemeClr val="accent1"/>
                </a:solidFill>
              </a:rPr>
              <a:t>variable</a:t>
            </a:r>
            <a:r>
              <a:rPr lang="it-IT" b="1" dirty="0">
                <a:solidFill>
                  <a:schemeClr val="accent1"/>
                </a:solidFill>
              </a:rPr>
              <a:t> in time dynamics</a:t>
            </a:r>
            <a:r>
              <a:rPr lang="it-IT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0344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421289" y="525750"/>
            <a:ext cx="8337225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FEATURE IMPORTANCE AND DECISION TREE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5A7561-A7DB-03DA-C2A5-E77A03BB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97" y="1140631"/>
            <a:ext cx="2944158" cy="178413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EE695F-B4B0-7560-8B39-E3037DDA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01" y="1140631"/>
            <a:ext cx="4339402" cy="37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 COMPARISON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AE9587-BA24-9F56-FC52-0CC7C50D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39" y="2111744"/>
            <a:ext cx="3708522" cy="2577726"/>
          </a:xfrm>
          <a:prstGeom prst="rect">
            <a:avLst/>
          </a:prstGeom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E980F254-B514-DBA9-33EA-4436B6C29528}"/>
              </a:ext>
            </a:extLst>
          </p:cNvPr>
          <p:cNvSpPr txBox="1">
            <a:spLocks/>
          </p:cNvSpPr>
          <p:nvPr/>
        </p:nvSpPr>
        <p:spPr>
          <a:xfrm>
            <a:off x="510938" y="1393781"/>
            <a:ext cx="8265511" cy="8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None/>
              <a:defRPr sz="1400" b="0" i="0" u="none" strike="noStrike" cap="none"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algn="l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to performances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ML </a:t>
            </a:r>
          </a:p>
          <a:p>
            <a:pPr algn="l"/>
            <a:r>
              <a:rPr lang="it-IT" dirty="0"/>
              <a:t>models?</a:t>
            </a:r>
          </a:p>
        </p:txBody>
      </p:sp>
    </p:spTree>
    <p:extLst>
      <p:ext uri="{BB962C8B-B14F-4D97-AF65-F5344CB8AC3E}">
        <p14:creationId xmlns:p14="http://schemas.microsoft.com/office/powerpoint/2010/main" val="245325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title"/>
          </p:nvPr>
        </p:nvSpPr>
        <p:spPr>
          <a:xfrm>
            <a:off x="3803717" y="1743450"/>
            <a:ext cx="4380735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</a:rPr>
              <a:t>GITHUB REPOSITORY</a:t>
            </a:r>
            <a:endParaRPr sz="4400" dirty="0">
              <a:solidFill>
                <a:schemeClr val="accent1"/>
              </a:solidFill>
            </a:endParaRPr>
          </a:p>
        </p:txBody>
      </p:sp>
      <p:pic>
        <p:nvPicPr>
          <p:cNvPr id="763" name="Google Shape;763;p56"/>
          <p:cNvPicPr preferRelativeResize="0"/>
          <p:nvPr/>
        </p:nvPicPr>
        <p:blipFill rotWithShape="1">
          <a:blip r:embed="rId3">
            <a:alphaModFix/>
          </a:blip>
          <a:srcRect b="-7135"/>
          <a:stretch/>
        </p:blipFill>
        <p:spPr>
          <a:xfrm rot="1800001">
            <a:off x="-192475" y="1612151"/>
            <a:ext cx="2452401" cy="35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757" y="107684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730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43163" y="814661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58433" y="52574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648" y="456701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 rotWithShape="1">
          <a:blip r:embed="rId7">
            <a:alphaModFix amt="50000"/>
          </a:blip>
          <a:srcRect l="-3498" b="3493"/>
          <a:stretch/>
        </p:blipFill>
        <p:spPr>
          <a:xfrm rot="10800000">
            <a:off x="2488750" y="1793499"/>
            <a:ext cx="2350900" cy="218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6B4B9A9A-48B6-B86B-2504-D22253E32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3340" y="2936532"/>
            <a:ext cx="4183991" cy="647083"/>
          </a:xfrm>
        </p:spPr>
        <p:txBody>
          <a:bodyPr/>
          <a:lstStyle/>
          <a:p>
            <a:r>
              <a:rPr lang="en-IN" dirty="0"/>
              <a:t>https://github.com/deetyRaviteja/credit-risk-analysis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2CFD4C-6E1E-A569-5E8F-0811E2F7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" y="116900"/>
            <a:ext cx="444011" cy="4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5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 amt="40000"/>
          </a:blip>
          <a:srcRect b="-1378"/>
          <a:stretch/>
        </p:blipFill>
        <p:spPr>
          <a:xfrm>
            <a:off x="1398475" y="1990025"/>
            <a:ext cx="2271350" cy="22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577111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INTRODUCTION</a:t>
            </a:r>
            <a:endParaRPr sz="2300"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title" idx="2"/>
          </p:nvPr>
        </p:nvSpPr>
        <p:spPr>
          <a:xfrm>
            <a:off x="720000" y="1596524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01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27" name="Google Shape;327;p34"/>
          <p:cNvSpPr txBox="1">
            <a:spLocks noGrp="1"/>
          </p:cNvSpPr>
          <p:nvPr>
            <p:ph type="subTitle" idx="1"/>
          </p:nvPr>
        </p:nvSpPr>
        <p:spPr>
          <a:xfrm>
            <a:off x="1577111" y="2041348"/>
            <a:ext cx="277118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Problem definition and</a:t>
            </a:r>
            <a:br>
              <a:rPr lang="en" sz="1300" dirty="0"/>
            </a:br>
            <a:r>
              <a:rPr lang="en" sz="1300" dirty="0"/>
              <a:t>dataset description</a:t>
            </a:r>
            <a:endParaRPr sz="130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title" idx="3"/>
          </p:nvPr>
        </p:nvSpPr>
        <p:spPr>
          <a:xfrm>
            <a:off x="5629499" y="1596526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DATA CLEANSING</a:t>
            </a:r>
            <a:endParaRPr sz="2300"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 idx="4"/>
          </p:nvPr>
        </p:nvSpPr>
        <p:spPr>
          <a:xfrm flipH="1">
            <a:off x="4772400" y="1596525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02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5629499" y="2041348"/>
            <a:ext cx="2794500" cy="575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 err="1"/>
              <a:t>Detect</a:t>
            </a:r>
            <a:r>
              <a:rPr lang="it-IT" sz="1300" dirty="0"/>
              <a:t> and </a:t>
            </a:r>
            <a:r>
              <a:rPr lang="it-IT" sz="1300" dirty="0" err="1"/>
              <a:t>correct</a:t>
            </a:r>
            <a:br>
              <a:rPr lang="it-IT" sz="1300" dirty="0"/>
            </a:br>
            <a:r>
              <a:rPr lang="it-IT" sz="1300" dirty="0" err="1"/>
              <a:t>corrupted</a:t>
            </a:r>
            <a:r>
              <a:rPr lang="it-IT" sz="1300" dirty="0"/>
              <a:t> </a:t>
            </a:r>
            <a:r>
              <a:rPr lang="it-IT" sz="1300" dirty="0" err="1"/>
              <a:t>records</a:t>
            </a:r>
            <a:endParaRPr sz="1300"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title" idx="6"/>
          </p:nvPr>
        </p:nvSpPr>
        <p:spPr>
          <a:xfrm>
            <a:off x="1577110" y="3096902"/>
            <a:ext cx="306522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300" dirty="0"/>
              <a:t>EXPLORATORY ANALYSIS</a:t>
            </a: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/>
          </p:nvPr>
        </p:nvSpPr>
        <p:spPr>
          <a:xfrm>
            <a:off x="720000" y="3097140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03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8"/>
          </p:nvPr>
        </p:nvSpPr>
        <p:spPr>
          <a:xfrm>
            <a:off x="1577111" y="3541724"/>
            <a:ext cx="2794500" cy="797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Dataset </a:t>
            </a:r>
            <a:r>
              <a:rPr lang="it-IT" sz="1300" dirty="0" err="1"/>
              <a:t>analysis</a:t>
            </a:r>
            <a:r>
              <a:rPr lang="it-IT" sz="1300" dirty="0"/>
              <a:t> to </a:t>
            </a:r>
            <a:br>
              <a:rPr lang="it-IT" sz="1300" dirty="0"/>
            </a:br>
            <a:r>
              <a:rPr lang="it-IT" sz="1300" dirty="0"/>
              <a:t>derive domain knowledge</a:t>
            </a:r>
            <a:endParaRPr sz="1300"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title" idx="9"/>
          </p:nvPr>
        </p:nvSpPr>
        <p:spPr>
          <a:xfrm>
            <a:off x="5629499" y="3096903"/>
            <a:ext cx="2794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ML MODELS</a:t>
            </a:r>
            <a:endParaRPr sz="2300"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 idx="13"/>
          </p:nvPr>
        </p:nvSpPr>
        <p:spPr>
          <a:xfrm flipH="1">
            <a:off x="4772400" y="3097101"/>
            <a:ext cx="857100" cy="9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accent1"/>
                </a:solidFill>
              </a:rPr>
              <a:t>04</a:t>
            </a:r>
            <a:endParaRPr sz="4500" dirty="0">
              <a:solidFill>
                <a:schemeClr val="accen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14"/>
          </p:nvPr>
        </p:nvSpPr>
        <p:spPr>
          <a:xfrm>
            <a:off x="5629499" y="3541726"/>
            <a:ext cx="267923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/>
              <a:t>Credit risk </a:t>
            </a:r>
            <a:r>
              <a:rPr lang="it-IT" sz="1300" dirty="0" err="1"/>
              <a:t>level</a:t>
            </a:r>
            <a:r>
              <a:rPr lang="it-IT" sz="1300" dirty="0"/>
              <a:t> </a:t>
            </a:r>
            <a:r>
              <a:rPr lang="it-IT" sz="1300" dirty="0" err="1"/>
              <a:t>prediction</a:t>
            </a:r>
            <a:r>
              <a:rPr lang="it-IT" sz="1300" dirty="0"/>
              <a:t> </a:t>
            </a:r>
            <a:r>
              <a:rPr lang="en" sz="1300" dirty="0"/>
              <a:t>and models comparison</a:t>
            </a:r>
            <a:endParaRPr sz="1300" dirty="0"/>
          </a:p>
        </p:txBody>
      </p:sp>
      <p:sp>
        <p:nvSpPr>
          <p:cNvPr id="337" name="Google Shape;337;p34"/>
          <p:cNvSpPr txBox="1">
            <a:spLocks noGrp="1"/>
          </p:cNvSpPr>
          <p:nvPr>
            <p:ph type="title" idx="15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TABLE OF CONTENTS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-1378"/>
          <a:stretch/>
        </p:blipFill>
        <p:spPr>
          <a:xfrm>
            <a:off x="6933775" y="-701725"/>
            <a:ext cx="2271350" cy="2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123" y="2841056"/>
            <a:ext cx="412468" cy="29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</a:rPr>
              <a:t>INTRODUCTION</a:t>
            </a:r>
            <a:endParaRPr sz="5000" dirty="0">
              <a:solidFill>
                <a:schemeClr val="accent1"/>
              </a:solidFill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title"/>
          </p:nvPr>
        </p:nvSpPr>
        <p:spPr>
          <a:xfrm>
            <a:off x="1114124" y="914400"/>
            <a:ext cx="3273238" cy="1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WHAT IS CREDIT RISK ANALYSIS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979653" y="2307137"/>
            <a:ext cx="5457006" cy="259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a </a:t>
            </a:r>
            <a:r>
              <a:rPr lang="it-IT" sz="1300" dirty="0" err="1"/>
              <a:t>type</a:t>
            </a:r>
            <a:r>
              <a:rPr lang="it-IT" sz="1300" dirty="0"/>
              <a:t> of </a:t>
            </a:r>
            <a:r>
              <a:rPr lang="it-IT" sz="1300" dirty="0" err="1"/>
              <a:t>financial</a:t>
            </a:r>
            <a:r>
              <a:rPr lang="it-IT" sz="1300" dirty="0"/>
              <a:t>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that</a:t>
            </a:r>
            <a:r>
              <a:rPr lang="it-IT" sz="1300" dirty="0"/>
              <a:t> an</a:t>
            </a:r>
          </a:p>
          <a:p>
            <a:r>
              <a:rPr lang="it-IT" sz="1300" dirty="0" err="1"/>
              <a:t>investor</a:t>
            </a:r>
            <a:r>
              <a:rPr lang="it-IT" sz="1300" dirty="0"/>
              <a:t> </a:t>
            </a:r>
            <a:r>
              <a:rPr lang="it-IT" sz="1300" dirty="0" err="1"/>
              <a:t>performs</a:t>
            </a:r>
            <a:r>
              <a:rPr lang="it-IT" sz="1300" dirty="0"/>
              <a:t> on companies to </a:t>
            </a:r>
            <a:r>
              <a:rPr lang="it-IT" sz="1300" dirty="0" err="1">
                <a:solidFill>
                  <a:schemeClr val="accent1"/>
                </a:solidFill>
              </a:rPr>
              <a:t>measure</a:t>
            </a:r>
            <a:r>
              <a:rPr lang="it-IT" sz="1300" dirty="0">
                <a:solidFill>
                  <a:schemeClr val="accent1"/>
                </a:solidFill>
              </a:rPr>
              <a:t> the </a:t>
            </a:r>
            <a:r>
              <a:rPr lang="it-IT" sz="1300" dirty="0" err="1">
                <a:solidFill>
                  <a:schemeClr val="accent1"/>
                </a:solidFill>
              </a:rPr>
              <a:t>issuer’s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ability</a:t>
            </a:r>
            <a:r>
              <a:rPr lang="it-IT" sz="1300" dirty="0">
                <a:solidFill>
                  <a:schemeClr val="accent1"/>
                </a:solidFill>
              </a:rPr>
              <a:t> to </a:t>
            </a:r>
            <a:r>
              <a:rPr lang="it-IT" sz="1300" dirty="0" err="1">
                <a:solidFill>
                  <a:schemeClr val="accent1"/>
                </a:solidFill>
              </a:rPr>
              <a:t>meet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its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debt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obligations</a:t>
            </a:r>
            <a:r>
              <a:rPr lang="it-IT" sz="1300" dirty="0">
                <a:solidFill>
                  <a:schemeClr val="accent1"/>
                </a:solidFill>
              </a:rPr>
              <a:t> (</a:t>
            </a:r>
            <a:r>
              <a:rPr lang="it-IT" sz="1300" dirty="0" err="1">
                <a:solidFill>
                  <a:schemeClr val="accent1"/>
                </a:solidFill>
              </a:rPr>
              <a:t>calculated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using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</a:p>
          <a:p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ratios</a:t>
            </a:r>
            <a:r>
              <a:rPr lang="it-IT" sz="1300" dirty="0">
                <a:solidFill>
                  <a:schemeClr val="accent1"/>
                </a:solidFill>
              </a:rPr>
              <a:t>, cash flow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trend </a:t>
            </a:r>
            <a:r>
              <a:rPr lang="it-IT" sz="1300" dirty="0" err="1">
                <a:solidFill>
                  <a:schemeClr val="accent1"/>
                </a:solidFill>
              </a:rPr>
              <a:t>analysis</a:t>
            </a:r>
            <a:r>
              <a:rPr lang="it-IT" sz="1300" dirty="0">
                <a:solidFill>
                  <a:schemeClr val="accent1"/>
                </a:solidFill>
              </a:rPr>
              <a:t>, </a:t>
            </a:r>
          </a:p>
          <a:p>
            <a:r>
              <a:rPr lang="it-IT" sz="1300" dirty="0">
                <a:solidFill>
                  <a:schemeClr val="accent1"/>
                </a:solidFill>
              </a:rPr>
              <a:t>and </a:t>
            </a:r>
            <a:r>
              <a:rPr lang="it-IT" sz="1300" dirty="0" err="1">
                <a:solidFill>
                  <a:schemeClr val="accent1"/>
                </a:solidFill>
              </a:rPr>
              <a:t>financial</a:t>
            </a:r>
            <a:r>
              <a:rPr lang="it-IT" sz="1300" dirty="0">
                <a:solidFill>
                  <a:schemeClr val="accent1"/>
                </a:solidFill>
              </a:rPr>
              <a:t> </a:t>
            </a:r>
            <a:r>
              <a:rPr lang="it-IT" sz="1300" dirty="0" err="1">
                <a:solidFill>
                  <a:schemeClr val="accent1"/>
                </a:solidFill>
              </a:rPr>
              <a:t>projections</a:t>
            </a:r>
            <a:r>
              <a:rPr lang="it-IT" sz="1300" dirty="0">
                <a:solidFill>
                  <a:schemeClr val="accent1"/>
                </a:solidFill>
              </a:rPr>
              <a:t>)</a:t>
            </a:r>
            <a:endParaRPr lang="it-IT" sz="1300" dirty="0"/>
          </a:p>
          <a:p>
            <a:endParaRPr lang="it-IT" sz="1300" dirty="0"/>
          </a:p>
          <a:p>
            <a:r>
              <a:rPr lang="it-IT" sz="1300" dirty="0"/>
              <a:t>Credit </a:t>
            </a:r>
            <a:r>
              <a:rPr lang="it-IT" sz="1300" dirty="0" err="1"/>
              <a:t>analysis</a:t>
            </a:r>
            <a:r>
              <a:rPr lang="it-IT" sz="1300" dirty="0"/>
              <a:t> </a:t>
            </a:r>
            <a:r>
              <a:rPr lang="it-IT" sz="1300" dirty="0" err="1"/>
              <a:t>seeks</a:t>
            </a:r>
            <a:r>
              <a:rPr lang="it-IT" sz="1300" dirty="0"/>
              <a:t> to </a:t>
            </a:r>
            <a:r>
              <a:rPr lang="it-IT" sz="1300" dirty="0" err="1"/>
              <a:t>identify</a:t>
            </a:r>
            <a:r>
              <a:rPr lang="it-IT" sz="1300" dirty="0"/>
              <a:t> the appropriate </a:t>
            </a:r>
            <a:r>
              <a:rPr lang="it-IT" sz="1300" dirty="0" err="1"/>
              <a:t>level</a:t>
            </a:r>
            <a:r>
              <a:rPr lang="it-IT" sz="1300" dirty="0"/>
              <a:t> of </a:t>
            </a:r>
          </a:p>
          <a:p>
            <a:r>
              <a:rPr lang="it-IT" sz="1300" dirty="0"/>
              <a:t>default risk </a:t>
            </a:r>
            <a:r>
              <a:rPr lang="it-IT" sz="1300" dirty="0" err="1"/>
              <a:t>associated</a:t>
            </a:r>
            <a:r>
              <a:rPr lang="it-IT" sz="1300" dirty="0"/>
              <a:t> with </a:t>
            </a:r>
            <a:r>
              <a:rPr lang="it-IT" sz="1300" dirty="0" err="1"/>
              <a:t>investing</a:t>
            </a:r>
            <a:r>
              <a:rPr lang="it-IT" sz="1300" dirty="0"/>
              <a:t> in </a:t>
            </a:r>
            <a:r>
              <a:rPr lang="it-IT" sz="1300" dirty="0" err="1"/>
              <a:t>that</a:t>
            </a:r>
            <a:r>
              <a:rPr lang="it-IT" sz="1300" dirty="0"/>
              <a:t> </a:t>
            </a:r>
            <a:r>
              <a:rPr lang="it-IT" sz="1300" dirty="0" err="1"/>
              <a:t>particular</a:t>
            </a:r>
            <a:r>
              <a:rPr lang="it-IT" sz="1300" dirty="0"/>
              <a:t> </a:t>
            </a:r>
          </a:p>
          <a:p>
            <a:r>
              <a:rPr lang="it-IT" sz="1300" dirty="0" err="1"/>
              <a:t>entity's</a:t>
            </a:r>
            <a:r>
              <a:rPr lang="it-IT" sz="1300" dirty="0"/>
              <a:t> </a:t>
            </a:r>
            <a:r>
              <a:rPr lang="it-IT" sz="1300" dirty="0" err="1"/>
              <a:t>debt</a:t>
            </a:r>
            <a:r>
              <a:rPr lang="it-IT" sz="1300" dirty="0"/>
              <a:t> </a:t>
            </a:r>
            <a:r>
              <a:rPr lang="it-IT" sz="1300" dirty="0" err="1"/>
              <a:t>instruments</a:t>
            </a:r>
            <a:endParaRPr lang="it-IT" sz="1300" dirty="0"/>
          </a:p>
          <a:p>
            <a:endParaRPr lang="it-IT" sz="1300" b="0" dirty="0">
              <a:effectLst/>
            </a:endParaRPr>
          </a:p>
          <a:p>
            <a:r>
              <a:rPr lang="it-IT" sz="1300" dirty="0"/>
              <a:t>A review of credit scores and </a:t>
            </a:r>
            <a:r>
              <a:rPr lang="it-IT" sz="1300" dirty="0" err="1"/>
              <a:t>any</a:t>
            </a:r>
            <a:r>
              <a:rPr lang="it-IT" sz="1300" dirty="0"/>
              <a:t> </a:t>
            </a:r>
            <a:r>
              <a:rPr lang="it-IT" sz="1300" dirty="0" err="1"/>
              <a:t>collateral</a:t>
            </a:r>
            <a:r>
              <a:rPr lang="it-IT" sz="1300" dirty="0"/>
              <a:t> </a:t>
            </a:r>
            <a:r>
              <a:rPr lang="it-IT" sz="1300" dirty="0" err="1"/>
              <a:t>is</a:t>
            </a:r>
            <a:r>
              <a:rPr lang="it-IT" sz="1300" dirty="0"/>
              <a:t> </a:t>
            </a:r>
            <a:r>
              <a:rPr lang="it-IT" sz="1300" dirty="0" err="1"/>
              <a:t>also</a:t>
            </a:r>
            <a:r>
              <a:rPr lang="it-IT" sz="1300" dirty="0"/>
              <a:t> </a:t>
            </a:r>
            <a:r>
              <a:rPr lang="it-IT" sz="1300" dirty="0" err="1"/>
              <a:t>used</a:t>
            </a:r>
            <a:r>
              <a:rPr lang="it-IT" sz="1300" dirty="0"/>
              <a:t> to </a:t>
            </a:r>
          </a:p>
          <a:p>
            <a:r>
              <a:rPr lang="it-IT" sz="1300" dirty="0" err="1"/>
              <a:t>calculate</a:t>
            </a:r>
            <a:r>
              <a:rPr lang="it-IT" sz="1300" dirty="0"/>
              <a:t> the </a:t>
            </a:r>
            <a:r>
              <a:rPr lang="it-IT" sz="1300" dirty="0" err="1"/>
              <a:t>creditworthiness</a:t>
            </a:r>
            <a:r>
              <a:rPr lang="it-IT" sz="1300" dirty="0"/>
              <a:t> of a business</a:t>
            </a:r>
            <a:endParaRPr lang="it-IT" sz="1300" b="0" dirty="0">
              <a:effectLst/>
            </a:endParaRPr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90" y="-92982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l="61943" t="44321" b="6107"/>
          <a:stretch/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D475455E-2CFD-85A3-3F0B-E0274A31754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t="956" b="956"/>
          <a:stretch>
            <a:fillRect/>
          </a:stretch>
        </p:blipFill>
        <p:spPr>
          <a:xfrm>
            <a:off x="6269517" y="262593"/>
            <a:ext cx="2533459" cy="2486013"/>
          </a:xfrm>
        </p:spPr>
      </p:pic>
    </p:spTree>
    <p:extLst>
      <p:ext uri="{BB962C8B-B14F-4D97-AF65-F5344CB8AC3E}">
        <p14:creationId xmlns:p14="http://schemas.microsoft.com/office/powerpoint/2010/main" val="15642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algn="l"/>
            <a:r>
              <a:rPr lang="it-IT" sz="1300" dirty="0"/>
              <a:t>The </a:t>
            </a:r>
            <a:r>
              <a:rPr lang="it-IT" sz="1300" dirty="0" err="1"/>
              <a:t>main</a:t>
            </a:r>
            <a:r>
              <a:rPr lang="it-IT" sz="1300" dirty="0"/>
              <a:t> dataset </a:t>
            </a:r>
            <a:r>
              <a:rPr lang="it-IT" sz="1300" dirty="0" err="1"/>
              <a:t>contains</a:t>
            </a:r>
            <a:r>
              <a:rPr lang="it-IT" sz="1300" dirty="0"/>
              <a:t> the following features (from 2015 to 2020), </a:t>
            </a:r>
            <a:r>
              <a:rPr lang="it-IT" sz="1300" dirty="0" err="1"/>
              <a:t>regarding</a:t>
            </a:r>
            <a:endParaRPr lang="it-IT" sz="1300" dirty="0"/>
          </a:p>
          <a:p>
            <a:pPr algn="l"/>
            <a:r>
              <a:rPr lang="it-IT" sz="1300" dirty="0" err="1"/>
              <a:t>European</a:t>
            </a:r>
            <a:r>
              <a:rPr lang="it-IT" sz="1300" dirty="0"/>
              <a:t> companies:</a:t>
            </a:r>
            <a:br>
              <a:rPr lang="it-IT" sz="1300" dirty="0"/>
            </a:b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Name: </a:t>
            </a:r>
            <a:r>
              <a:rPr lang="it-IT" sz="1300" dirty="0"/>
              <a:t>name of the company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Turnover: </a:t>
            </a:r>
            <a:r>
              <a:rPr lang="it-IT" sz="1300" dirty="0" err="1"/>
              <a:t>how</a:t>
            </a:r>
            <a:r>
              <a:rPr lang="it-IT" sz="1300" dirty="0"/>
              <a:t> </a:t>
            </a:r>
            <a:r>
              <a:rPr lang="it-IT" sz="1300" dirty="0" err="1"/>
              <a:t>quickly</a:t>
            </a:r>
            <a:r>
              <a:rPr lang="it-IT" sz="1300" dirty="0"/>
              <a:t> a company </a:t>
            </a:r>
            <a:r>
              <a:rPr lang="it-IT" sz="1300" dirty="0" err="1"/>
              <a:t>collects</a:t>
            </a:r>
            <a:r>
              <a:rPr lang="it-IT" sz="1300" dirty="0"/>
              <a:t> cash from accounts </a:t>
            </a:r>
            <a:r>
              <a:rPr lang="it-IT" sz="1300" dirty="0" err="1"/>
              <a:t>receivable</a:t>
            </a:r>
            <a:r>
              <a:rPr lang="it-IT" sz="1300" dirty="0"/>
              <a:t> or </a:t>
            </a:r>
            <a:r>
              <a:rPr lang="it-IT" sz="1300" dirty="0" err="1"/>
              <a:t>how</a:t>
            </a:r>
            <a:r>
              <a:rPr lang="it-IT" sz="1300" dirty="0"/>
              <a:t> fast the company sells </a:t>
            </a:r>
            <a:r>
              <a:rPr lang="it-IT" sz="1300" dirty="0" err="1"/>
              <a:t>its</a:t>
            </a:r>
            <a:r>
              <a:rPr lang="it-IT" sz="1300" dirty="0"/>
              <a:t> </a:t>
            </a:r>
            <a:r>
              <a:rPr lang="it-IT" sz="1300" dirty="0" err="1"/>
              <a:t>inventory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EBIT: </a:t>
            </a:r>
            <a:r>
              <a:rPr lang="it-IT" sz="1300" dirty="0" err="1"/>
              <a:t>indicator</a:t>
            </a:r>
            <a:r>
              <a:rPr lang="it-IT" sz="1300" dirty="0"/>
              <a:t> of a </a:t>
            </a:r>
            <a:r>
              <a:rPr lang="it-IT" sz="1300" dirty="0" err="1"/>
              <a:t>company's</a:t>
            </a:r>
            <a:r>
              <a:rPr lang="it-IT" sz="1300" dirty="0"/>
              <a:t> </a:t>
            </a:r>
            <a:r>
              <a:rPr lang="it-IT" sz="1300" dirty="0" err="1"/>
              <a:t>profitability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PLTax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company tax </a:t>
            </a:r>
            <a:r>
              <a:rPr lang="it-IT" sz="1300" dirty="0" err="1"/>
              <a:t>based</a:t>
            </a:r>
            <a:r>
              <a:rPr lang="it-IT" sz="1300" dirty="0"/>
              <a:t> on </a:t>
            </a:r>
            <a:r>
              <a:rPr lang="it-IT" sz="1300" dirty="0" err="1"/>
              <a:t>their</a:t>
            </a:r>
            <a:r>
              <a:rPr lang="it-IT" sz="1300" dirty="0"/>
              <a:t> cumulative </a:t>
            </a:r>
            <a:r>
              <a:rPr lang="it-IT" sz="1300" dirty="0" err="1"/>
              <a:t>income</a:t>
            </a:r>
            <a:r>
              <a:rPr lang="it-IT" sz="1300" dirty="0"/>
              <a:t> over </a:t>
            </a:r>
            <a:r>
              <a:rPr lang="it-IT" sz="1300" dirty="0" err="1"/>
              <a:t>their</a:t>
            </a:r>
            <a:r>
              <a:rPr lang="it-IT" sz="1300" dirty="0"/>
              <a:t> </a:t>
            </a:r>
            <a:r>
              <a:rPr lang="it-IT" sz="1300" dirty="0" err="1"/>
              <a:t>lifetime</a:t>
            </a:r>
            <a:r>
              <a:rPr lang="it-IT" sz="1300" dirty="0"/>
              <a:t> up </a:t>
            </a:r>
            <a:r>
              <a:rPr lang="it-IT" sz="1300" dirty="0" err="1"/>
              <a:t>until</a:t>
            </a:r>
            <a:r>
              <a:rPr lang="it-IT" sz="1300" dirty="0"/>
              <a:t> the </a:t>
            </a:r>
            <a:r>
              <a:rPr lang="it-IT" sz="1300" dirty="0" err="1"/>
              <a:t>filing</a:t>
            </a:r>
            <a:r>
              <a:rPr lang="it-IT" sz="1300" dirty="0"/>
              <a:t> date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MScore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The </a:t>
            </a:r>
            <a:r>
              <a:rPr lang="it-IT" sz="1300" dirty="0" err="1"/>
              <a:t>higher</a:t>
            </a:r>
            <a:r>
              <a:rPr lang="it-IT" sz="1300" dirty="0"/>
              <a:t> the M-score </a:t>
            </a:r>
            <a:r>
              <a:rPr lang="it-IT" sz="1300" dirty="0" err="1"/>
              <a:t>level</a:t>
            </a:r>
            <a:r>
              <a:rPr lang="it-IT" sz="1300" dirty="0"/>
              <a:t> of a company, the more </a:t>
            </a:r>
            <a:r>
              <a:rPr lang="it-IT" sz="1300" dirty="0" err="1"/>
              <a:t>likely</a:t>
            </a:r>
            <a:r>
              <a:rPr lang="it-IT" sz="1300" dirty="0"/>
              <a:t> the company </a:t>
            </a:r>
            <a:r>
              <a:rPr lang="it-IT" sz="1300" dirty="0" err="1"/>
              <a:t>engages</a:t>
            </a:r>
            <a:r>
              <a:rPr lang="it-IT" sz="1300" dirty="0"/>
              <a:t> in accounting </a:t>
            </a:r>
            <a:r>
              <a:rPr lang="it-IT" sz="1300" dirty="0" err="1"/>
              <a:t>frauds</a:t>
            </a: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Country: </a:t>
            </a:r>
            <a:r>
              <a:rPr lang="it-IT" sz="1300" dirty="0" err="1"/>
              <a:t>worldwide</a:t>
            </a:r>
            <a:r>
              <a:rPr lang="it-IT" sz="1300" dirty="0"/>
              <a:t> country of the company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868F56-8427-6038-C6F3-E9C4DDB0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7A0AE29-18B4-BC2E-2EF4-C2354C826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7635DC3-BB1E-158F-A026-1CCC5879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DATASETS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ttotitolo 4">
            <a:extLst>
              <a:ext uri="{FF2B5EF4-FFF2-40B4-BE49-F238E27FC236}">
                <a16:creationId xmlns:a16="http://schemas.microsoft.com/office/drawing/2014/main" id="{9BFF3F9B-AF39-238F-B6EB-6FF3335E4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2" y="1150950"/>
            <a:ext cx="8104196" cy="3992550"/>
          </a:xfrm>
        </p:spPr>
        <p:txBody>
          <a:bodyPr/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NACE code: </a:t>
            </a:r>
            <a:r>
              <a:rPr lang="it-IT" sz="1300" dirty="0" err="1"/>
              <a:t>European</a:t>
            </a:r>
            <a:r>
              <a:rPr lang="it-IT" sz="1300" dirty="0"/>
              <a:t> </a:t>
            </a:r>
            <a:r>
              <a:rPr lang="it-IT" sz="1300" dirty="0" err="1"/>
              <a:t>statistical</a:t>
            </a:r>
            <a:r>
              <a:rPr lang="it-IT" sz="1300" dirty="0"/>
              <a:t> </a:t>
            </a:r>
            <a:r>
              <a:rPr lang="it-IT" sz="1300" dirty="0" err="1"/>
              <a:t>classification</a:t>
            </a:r>
            <a:r>
              <a:rPr lang="it-IT" sz="1300" dirty="0"/>
              <a:t> of </a:t>
            </a:r>
            <a:r>
              <a:rPr lang="it-IT" sz="1300" dirty="0" err="1"/>
              <a:t>economic</a:t>
            </a:r>
            <a:r>
              <a:rPr lang="it-IT" sz="1300" dirty="0"/>
              <a:t> activities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1: </a:t>
            </a:r>
            <a:r>
              <a:rPr lang="it-IT" sz="1300" dirty="0" err="1"/>
              <a:t>detailed</a:t>
            </a:r>
            <a:r>
              <a:rPr lang="it-IT" sz="1300" dirty="0"/>
              <a:t> </a:t>
            </a:r>
            <a:r>
              <a:rPr lang="it-IT" sz="1300" dirty="0" err="1"/>
              <a:t>description</a:t>
            </a:r>
            <a:r>
              <a:rPr lang="it-IT" sz="1300" dirty="0"/>
              <a:t> of the </a:t>
            </a:r>
            <a:r>
              <a:rPr lang="it-IT" sz="1300" dirty="0" err="1"/>
              <a:t>company's</a:t>
            </a:r>
            <a:r>
              <a:rPr lang="it-IT" sz="1300" dirty="0"/>
              <a:t> business activities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Sector 2: </a:t>
            </a:r>
            <a:r>
              <a:rPr lang="it-IT" sz="1300" dirty="0"/>
              <a:t>general </a:t>
            </a:r>
            <a:r>
              <a:rPr lang="it-IT" sz="1300" dirty="0" err="1"/>
              <a:t>sector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Leverage: </a:t>
            </a:r>
            <a:r>
              <a:rPr lang="it-IT" sz="1300" dirty="0"/>
              <a:t>the use of </a:t>
            </a:r>
            <a:r>
              <a:rPr lang="it-IT" sz="1300" dirty="0" err="1"/>
              <a:t>debt</a:t>
            </a:r>
            <a:r>
              <a:rPr lang="it-IT" sz="1300" dirty="0"/>
              <a:t> to </a:t>
            </a:r>
            <a:r>
              <a:rPr lang="it-IT" sz="1300" dirty="0" err="1"/>
              <a:t>amplify</a:t>
            </a:r>
            <a:r>
              <a:rPr lang="it-IT" sz="1300" dirty="0"/>
              <a:t> </a:t>
            </a:r>
            <a:r>
              <a:rPr lang="it-IT" sz="1300" dirty="0" err="1"/>
              <a:t>returns</a:t>
            </a:r>
            <a:r>
              <a:rPr lang="it-IT" sz="1300" dirty="0"/>
              <a:t> from an investment or project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1"/>
                </a:solidFill>
              </a:rPr>
              <a:t>ROE: </a:t>
            </a:r>
            <a:r>
              <a:rPr lang="it-IT" sz="1300" dirty="0" err="1"/>
              <a:t>measure</a:t>
            </a:r>
            <a:r>
              <a:rPr lang="it-IT" sz="1300" dirty="0"/>
              <a:t> of a </a:t>
            </a:r>
            <a:r>
              <a:rPr lang="it-IT" sz="1300" dirty="0" err="1"/>
              <a:t>company’s</a:t>
            </a:r>
            <a:r>
              <a:rPr lang="it-IT" sz="1300" dirty="0"/>
              <a:t> </a:t>
            </a:r>
            <a:r>
              <a:rPr lang="it-IT" sz="1300" dirty="0" err="1"/>
              <a:t>annual</a:t>
            </a:r>
            <a:r>
              <a:rPr lang="it-IT" sz="1300" dirty="0"/>
              <a:t> </a:t>
            </a:r>
            <a:r>
              <a:rPr lang="it-IT" sz="1300" dirty="0" err="1"/>
              <a:t>return</a:t>
            </a:r>
            <a:r>
              <a:rPr lang="it-IT" sz="1300" dirty="0"/>
              <a:t> </a:t>
            </a:r>
            <a:br>
              <a:rPr lang="it-IT" sz="1300" dirty="0"/>
            </a:br>
            <a:endParaRPr lang="it-IT" sz="13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300" dirty="0" err="1">
                <a:solidFill>
                  <a:schemeClr val="accent1"/>
                </a:solidFill>
              </a:rPr>
              <a:t>TAsset</a:t>
            </a:r>
            <a:r>
              <a:rPr lang="it-IT" sz="1300" dirty="0">
                <a:solidFill>
                  <a:schemeClr val="accent1"/>
                </a:solidFill>
              </a:rPr>
              <a:t>: </a:t>
            </a:r>
            <a:r>
              <a:rPr lang="it-IT" sz="1300" dirty="0"/>
              <a:t>assets </a:t>
            </a:r>
            <a:r>
              <a:rPr lang="it-IT" sz="1300" dirty="0" err="1"/>
              <a:t>owned</a:t>
            </a:r>
            <a:r>
              <a:rPr lang="it-IT" sz="1300" dirty="0"/>
              <a:t> by the company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sz="1300" dirty="0"/>
          </a:p>
          <a:p>
            <a:pPr algn="l"/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accessories</a:t>
            </a:r>
            <a:r>
              <a:rPr lang="it-IT" sz="1300" dirty="0"/>
              <a:t> datasets </a:t>
            </a:r>
            <a:r>
              <a:rPr lang="it-IT" sz="1300" dirty="0" err="1"/>
              <a:t>have</a:t>
            </a:r>
            <a:r>
              <a:rPr lang="it-IT" sz="1300" dirty="0"/>
              <a:t> </a:t>
            </a:r>
            <a:r>
              <a:rPr lang="it-IT" sz="1300" dirty="0" err="1"/>
              <a:t>been</a:t>
            </a:r>
            <a:r>
              <a:rPr lang="it-IT" sz="1300" dirty="0"/>
              <a:t> </a:t>
            </a:r>
            <a:r>
              <a:rPr lang="it-IT" sz="1300" dirty="0" err="1"/>
              <a:t>downloaded</a:t>
            </a:r>
            <a:r>
              <a:rPr lang="it-IT" sz="1300" dirty="0"/>
              <a:t> from </a:t>
            </a:r>
            <a:r>
              <a:rPr lang="it-IT" sz="13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it-IT" sz="1300" dirty="0"/>
              <a:t> to </a:t>
            </a:r>
            <a:r>
              <a:rPr lang="it-IT" sz="1300" dirty="0" err="1"/>
              <a:t>extract</a:t>
            </a:r>
            <a:r>
              <a:rPr lang="it-IT" sz="1300" dirty="0"/>
              <a:t> </a:t>
            </a:r>
            <a:r>
              <a:rPr lang="it-IT" sz="1300" dirty="0" err="1"/>
              <a:t>other</a:t>
            </a:r>
            <a:r>
              <a:rPr lang="it-IT" sz="1300" dirty="0"/>
              <a:t> </a:t>
            </a:r>
            <a:r>
              <a:rPr lang="it-IT" sz="1300" dirty="0" err="1"/>
              <a:t>useful</a:t>
            </a:r>
            <a:endParaRPr lang="it-IT" sz="1300" dirty="0"/>
          </a:p>
          <a:p>
            <a:pPr algn="l"/>
            <a:r>
              <a:rPr lang="it-IT" sz="1300" dirty="0"/>
              <a:t>information, to gain more </a:t>
            </a:r>
            <a:r>
              <a:rPr lang="it-IT" sz="1300" dirty="0" err="1"/>
              <a:t>effective</a:t>
            </a:r>
            <a:r>
              <a:rPr lang="it-IT" sz="1300" dirty="0"/>
              <a:t> insights</a:t>
            </a:r>
            <a:br>
              <a:rPr lang="it-IT" sz="1300" dirty="0"/>
            </a:br>
            <a:endParaRPr lang="it-IT" sz="13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F7AC0E-3247-A915-83C3-BFFB909D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00" y="154275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24E5219D-0DD1-7226-78E4-E130AD4B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59" y="369686"/>
            <a:ext cx="413239" cy="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46E82E8B-EB57-7350-A22F-67D63F3D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034" y="592574"/>
            <a:ext cx="312127" cy="3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0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6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accent1"/>
                </a:solidFill>
              </a:rPr>
              <a:t>MAIN DATASET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101" y="1425517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 descr="Immagine che contiene testo, monitor, argento&#10;&#10;Descrizione generata automaticamente">
            <a:extLst>
              <a:ext uri="{FF2B5EF4-FFF2-40B4-BE49-F238E27FC236}">
                <a16:creationId xmlns:a16="http://schemas.microsoft.com/office/drawing/2014/main" id="{24001038-4B1A-F65D-D7B5-A75777D3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71" y="1626823"/>
            <a:ext cx="3962025" cy="1995686"/>
          </a:xfrm>
          <a:prstGeom prst="rect">
            <a:avLst/>
          </a:prstGeom>
        </p:spPr>
      </p:pic>
      <p:pic>
        <p:nvPicPr>
          <p:cNvPr id="8" name="Immagine 7" descr="Immagine che contiene testo, monitor, nero, screenshot&#10;&#10;Descrizione generata automaticamente">
            <a:extLst>
              <a:ext uri="{FF2B5EF4-FFF2-40B4-BE49-F238E27FC236}">
                <a16:creationId xmlns:a16="http://schemas.microsoft.com/office/drawing/2014/main" id="{4A84C113-2A0D-D8CC-F126-5A8B1B84E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0" y="1626823"/>
            <a:ext cx="5145741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1599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773</Words>
  <Application>Microsoft Office PowerPoint</Application>
  <PresentationFormat>On-screen Show (16:9)</PresentationFormat>
  <Paragraphs>108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Fjalla One</vt:lpstr>
      <vt:lpstr>Arial</vt:lpstr>
      <vt:lpstr>Comfortaa</vt:lpstr>
      <vt:lpstr>Asian Sales and Business Development Meeting By Slidesgo</vt:lpstr>
      <vt:lpstr>CREDIT RISK ANALYSIS</vt:lpstr>
      <vt:lpstr>PowerPoint Presentation</vt:lpstr>
      <vt:lpstr>GITHUB REPOSITORY</vt:lpstr>
      <vt:lpstr>INTRODUCTION</vt:lpstr>
      <vt:lpstr>INTRODUCTION</vt:lpstr>
      <vt:lpstr>WHAT IS CREDIT RISK ANALYSIS</vt:lpstr>
      <vt:lpstr>DATASETS</vt:lpstr>
      <vt:lpstr>DATASETS</vt:lpstr>
      <vt:lpstr>MAIN DATASET</vt:lpstr>
      <vt:lpstr>DATA CLEANSING</vt:lpstr>
      <vt:lpstr>COLUMNS STATISTICS</vt:lpstr>
      <vt:lpstr>REMOVE NULL ELEMENTS</vt:lpstr>
      <vt:lpstr>EXPLORATORY ANALYSIS</vt:lpstr>
      <vt:lpstr>COUNTRIES</vt:lpstr>
      <vt:lpstr>SECTORS</vt:lpstr>
      <vt:lpstr>YEARS</vt:lpstr>
      <vt:lpstr>PARTIAL CORRELATIONS</vt:lpstr>
      <vt:lpstr>ML MODELS</vt:lpstr>
      <vt:lpstr>UNBALANCED CLASSES</vt:lpstr>
      <vt:lpstr>FEATURE SELECTION</vt:lpstr>
      <vt:lpstr>FEATURE SELECTION</vt:lpstr>
      <vt:lpstr>FEATURE IMPORTANCE AND DECISION TREE</vt:lpstr>
      <vt:lpstr>MODEL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ANALYSIS</dc:title>
  <cp:lastModifiedBy>Raviteja Deety</cp:lastModifiedBy>
  <cp:revision>220</cp:revision>
  <dcterms:modified xsi:type="dcterms:W3CDTF">2025-01-28T14:26:26Z</dcterms:modified>
</cp:coreProperties>
</file>